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8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91" r:id="rId12"/>
    <p:sldId id="264" r:id="rId13"/>
    <p:sldId id="265" r:id="rId14"/>
    <p:sldId id="266" r:id="rId15"/>
    <p:sldId id="292" r:id="rId16"/>
    <p:sldId id="268" r:id="rId17"/>
    <p:sldId id="269" r:id="rId18"/>
    <p:sldId id="270" r:id="rId19"/>
    <p:sldId id="271" r:id="rId20"/>
    <p:sldId id="293" r:id="rId21"/>
    <p:sldId id="272" r:id="rId22"/>
    <p:sldId id="273" r:id="rId23"/>
    <p:sldId id="274" r:id="rId24"/>
    <p:sldId id="275" r:id="rId25"/>
    <p:sldId id="294" r:id="rId26"/>
    <p:sldId id="278" r:id="rId27"/>
    <p:sldId id="277" r:id="rId28"/>
    <p:sldId id="279" r:id="rId29"/>
    <p:sldId id="280" r:id="rId30"/>
    <p:sldId id="295" r:id="rId31"/>
    <p:sldId id="281" r:id="rId32"/>
    <p:sldId id="282" r:id="rId33"/>
    <p:sldId id="283" r:id="rId34"/>
    <p:sldId id="284" r:id="rId35"/>
    <p:sldId id="296" r:id="rId36"/>
    <p:sldId id="285" r:id="rId37"/>
    <p:sldId id="288" r:id="rId38"/>
    <p:sldId id="289" r:id="rId39"/>
    <p:sldId id="290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11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75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16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033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04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133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845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291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43506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530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7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B6D44-23F8-4976-8B2C-BD270585CF14}" type="datetimeFigureOut">
              <a:rPr lang="en-MY" smtClean="0"/>
              <a:t>6/7/2021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9BE99F2-BE1E-46E7-8785-7ED0F070ACC0}" type="slidenum">
              <a:rPr lang="en-MY" smtClean="0"/>
              <a:t>‹#›</a:t>
            </a:fld>
            <a:endParaRPr lang="en-MY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5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Vu6UVwkUgzc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4216A-1E93-473C-8BE9-6DE8E6E5D9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MY" sz="3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Sentence structure – Eight parts of speech</a:t>
            </a:r>
            <a:br>
              <a:rPr lang="en-MY" sz="3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MY" sz="3200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493C7D-6A85-46E9-ACF9-B08C8F41F5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73335" y="5337426"/>
            <a:ext cx="8637072" cy="2011640"/>
          </a:xfrm>
        </p:spPr>
        <p:txBody>
          <a:bodyPr>
            <a:normAutofit/>
          </a:bodyPr>
          <a:lstStyle/>
          <a:p>
            <a:r>
              <a:rPr lang="en-MY" sz="2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Lesson One</a:t>
            </a:r>
            <a:endParaRPr lang="en-MY" sz="2000" i="1" dirty="0"/>
          </a:p>
        </p:txBody>
      </p:sp>
    </p:spTree>
    <p:extLst>
      <p:ext uri="{BB962C8B-B14F-4D97-AF65-F5344CB8AC3E}">
        <p14:creationId xmlns:p14="http://schemas.microsoft.com/office/powerpoint/2010/main" val="1143840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3F72-EEC5-4B38-B0BA-C3E632B80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5" name="Content Placeholder 4" descr="Table&#10;&#10;Description automatically generated with low confidence">
            <a:extLst>
              <a:ext uri="{FF2B5EF4-FFF2-40B4-BE49-F238E27FC236}">
                <a16:creationId xmlns:a16="http://schemas.microsoft.com/office/drawing/2014/main" id="{4B0C8CF8-966E-42D4-8B4C-CD21B4E21F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" y="285750"/>
            <a:ext cx="11215687" cy="5486400"/>
          </a:xfrm>
        </p:spPr>
      </p:pic>
    </p:spTree>
    <p:extLst>
      <p:ext uri="{BB962C8B-B14F-4D97-AF65-F5344CB8AC3E}">
        <p14:creationId xmlns:p14="http://schemas.microsoft.com/office/powerpoint/2010/main" val="2044103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2A35661-670D-45FB-A1AE-651D0E7DA9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613" y="0"/>
            <a:ext cx="7372350" cy="6072188"/>
          </a:xfrm>
        </p:spPr>
      </p:pic>
    </p:spTree>
    <p:extLst>
      <p:ext uri="{BB962C8B-B14F-4D97-AF65-F5344CB8AC3E}">
        <p14:creationId xmlns:p14="http://schemas.microsoft.com/office/powerpoint/2010/main" val="1726645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1C12DFB9-4897-43CB-82E2-1960335C18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3" y="328612"/>
            <a:ext cx="11472862" cy="5514975"/>
          </a:xfrm>
        </p:spPr>
      </p:pic>
    </p:spTree>
    <p:extLst>
      <p:ext uri="{BB962C8B-B14F-4D97-AF65-F5344CB8AC3E}">
        <p14:creationId xmlns:p14="http://schemas.microsoft.com/office/powerpoint/2010/main" val="1198968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C11A60ED-ECB4-4DA6-A828-739503DB20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8" y="228600"/>
            <a:ext cx="11401425" cy="5586413"/>
          </a:xfrm>
        </p:spPr>
      </p:pic>
    </p:spTree>
    <p:extLst>
      <p:ext uri="{BB962C8B-B14F-4D97-AF65-F5344CB8AC3E}">
        <p14:creationId xmlns:p14="http://schemas.microsoft.com/office/powerpoint/2010/main" val="1412963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077F5DF3-6F4F-423E-8230-C95A5F90D5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" y="357188"/>
            <a:ext cx="11401425" cy="5600700"/>
          </a:xfrm>
        </p:spPr>
      </p:pic>
    </p:spTree>
    <p:extLst>
      <p:ext uri="{BB962C8B-B14F-4D97-AF65-F5344CB8AC3E}">
        <p14:creationId xmlns:p14="http://schemas.microsoft.com/office/powerpoint/2010/main" val="1972588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5A21A-4AD3-4525-B18F-00F35A74E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40D389A6-43FD-4471-BAF4-4DCAC36E9B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8" y="128588"/>
            <a:ext cx="11458575" cy="5757862"/>
          </a:xfrm>
        </p:spPr>
      </p:pic>
    </p:spTree>
    <p:extLst>
      <p:ext uri="{BB962C8B-B14F-4D97-AF65-F5344CB8AC3E}">
        <p14:creationId xmlns:p14="http://schemas.microsoft.com/office/powerpoint/2010/main" val="705558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2E6A4B6B-3E54-4AF9-87B4-FFBCFD6E6B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9" y="242888"/>
            <a:ext cx="11458574" cy="5586412"/>
          </a:xfrm>
        </p:spPr>
      </p:pic>
    </p:spTree>
    <p:extLst>
      <p:ext uri="{BB962C8B-B14F-4D97-AF65-F5344CB8AC3E}">
        <p14:creationId xmlns:p14="http://schemas.microsoft.com/office/powerpoint/2010/main" val="594320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71E08003-734E-4DDF-8106-CA012C61AA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4" y="314324"/>
            <a:ext cx="11587162" cy="5572125"/>
          </a:xfrm>
        </p:spPr>
      </p:pic>
    </p:spTree>
    <p:extLst>
      <p:ext uri="{BB962C8B-B14F-4D97-AF65-F5344CB8AC3E}">
        <p14:creationId xmlns:p14="http://schemas.microsoft.com/office/powerpoint/2010/main" val="4174992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67C5398B-617F-48FA-8D11-ADE8E8FF5C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114300"/>
            <a:ext cx="11472862" cy="5843588"/>
          </a:xfrm>
        </p:spPr>
      </p:pic>
    </p:spTree>
    <p:extLst>
      <p:ext uri="{BB962C8B-B14F-4D97-AF65-F5344CB8AC3E}">
        <p14:creationId xmlns:p14="http://schemas.microsoft.com/office/powerpoint/2010/main" val="1860150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135AA5E-C276-44E6-BEA7-CD0493E1A0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57174"/>
            <a:ext cx="11401425" cy="5586413"/>
          </a:xfrm>
        </p:spPr>
      </p:pic>
    </p:spTree>
    <p:extLst>
      <p:ext uri="{BB962C8B-B14F-4D97-AF65-F5344CB8AC3E}">
        <p14:creationId xmlns:p14="http://schemas.microsoft.com/office/powerpoint/2010/main" val="4131772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94DC2-2423-4BDB-9219-6CDBF99B4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Lesson Objectives: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C8F4E-476D-40F9-8AA2-37EC580E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MY" dirty="0"/>
              <a:t>Parts of a sentence</a:t>
            </a:r>
          </a:p>
          <a:p>
            <a:r>
              <a:rPr lang="en-MY" dirty="0"/>
              <a:t>Word order</a:t>
            </a:r>
          </a:p>
          <a:p>
            <a:r>
              <a:rPr lang="en-MY" dirty="0"/>
              <a:t>Subject + Verb</a:t>
            </a:r>
          </a:p>
          <a:p>
            <a:r>
              <a:rPr lang="en-MY" dirty="0"/>
              <a:t>Subject + Verb + Object</a:t>
            </a:r>
          </a:p>
          <a:p>
            <a:r>
              <a:rPr lang="en-MY" dirty="0"/>
              <a:t>Subject + Verb + Adjective</a:t>
            </a:r>
          </a:p>
          <a:p>
            <a:r>
              <a:rPr lang="en-MY" dirty="0"/>
              <a:t>Subject + Verb + Adverb</a:t>
            </a:r>
          </a:p>
          <a:p>
            <a:r>
              <a:rPr lang="en-MY" dirty="0"/>
              <a:t>Subject + Verb + Noun</a:t>
            </a:r>
          </a:p>
          <a:p>
            <a:r>
              <a:rPr lang="en-MY" dirty="0"/>
              <a:t>Review</a:t>
            </a:r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148968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CE759184-4ED8-421A-B1E1-C5D7F36AD0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" y="0"/>
            <a:ext cx="11072812" cy="6053481"/>
          </a:xfrm>
        </p:spPr>
      </p:pic>
    </p:spTree>
    <p:extLst>
      <p:ext uri="{BB962C8B-B14F-4D97-AF65-F5344CB8AC3E}">
        <p14:creationId xmlns:p14="http://schemas.microsoft.com/office/powerpoint/2010/main" val="1927158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E6D0CD3D-1ADC-424A-8513-42CDC53EEA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242888"/>
            <a:ext cx="11615737" cy="5600700"/>
          </a:xfrm>
        </p:spPr>
      </p:pic>
    </p:spTree>
    <p:extLst>
      <p:ext uri="{BB962C8B-B14F-4D97-AF65-F5344CB8AC3E}">
        <p14:creationId xmlns:p14="http://schemas.microsoft.com/office/powerpoint/2010/main" val="3382512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C7CC07C7-324F-4A9A-8D17-05EC23BEF0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214313"/>
            <a:ext cx="11444287" cy="5643562"/>
          </a:xfrm>
        </p:spPr>
      </p:pic>
    </p:spTree>
    <p:extLst>
      <p:ext uri="{BB962C8B-B14F-4D97-AF65-F5344CB8AC3E}">
        <p14:creationId xmlns:p14="http://schemas.microsoft.com/office/powerpoint/2010/main" val="1191275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1574F09F-D429-49FD-AA54-AF53F24763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4" y="285750"/>
            <a:ext cx="11572874" cy="5614987"/>
          </a:xfrm>
        </p:spPr>
      </p:pic>
    </p:spTree>
    <p:extLst>
      <p:ext uri="{BB962C8B-B14F-4D97-AF65-F5344CB8AC3E}">
        <p14:creationId xmlns:p14="http://schemas.microsoft.com/office/powerpoint/2010/main" val="4005413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pplication&#10;&#10;Description automatically generated">
            <a:extLst>
              <a:ext uri="{FF2B5EF4-FFF2-40B4-BE49-F238E27FC236}">
                <a16:creationId xmlns:a16="http://schemas.microsoft.com/office/drawing/2014/main" id="{36CACA08-D84A-4023-B856-D0CF1FE01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" y="228600"/>
            <a:ext cx="11287125" cy="5557838"/>
          </a:xfrm>
        </p:spPr>
      </p:pic>
    </p:spTree>
    <p:extLst>
      <p:ext uri="{BB962C8B-B14F-4D97-AF65-F5344CB8AC3E}">
        <p14:creationId xmlns:p14="http://schemas.microsoft.com/office/powerpoint/2010/main" val="2985676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imeline&#10;&#10;Description automatically generated with low confidence">
            <a:extLst>
              <a:ext uri="{FF2B5EF4-FFF2-40B4-BE49-F238E27FC236}">
                <a16:creationId xmlns:a16="http://schemas.microsoft.com/office/drawing/2014/main" id="{0D45D03A-96F3-4680-9962-C438F63092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3" y="0"/>
            <a:ext cx="11915775" cy="6086475"/>
          </a:xfrm>
        </p:spPr>
      </p:pic>
    </p:spTree>
    <p:extLst>
      <p:ext uri="{BB962C8B-B14F-4D97-AF65-F5344CB8AC3E}">
        <p14:creationId xmlns:p14="http://schemas.microsoft.com/office/powerpoint/2010/main" val="23987498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00CF6E5E-531C-4DA8-ACFD-39C9DD793F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78" y="282222"/>
            <a:ext cx="11503377" cy="5588000"/>
          </a:xfrm>
        </p:spPr>
      </p:pic>
    </p:spTree>
    <p:extLst>
      <p:ext uri="{BB962C8B-B14F-4D97-AF65-F5344CB8AC3E}">
        <p14:creationId xmlns:p14="http://schemas.microsoft.com/office/powerpoint/2010/main" val="1959506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D771C74B-D695-4729-B84F-30F38C1B28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112" y="293510"/>
            <a:ext cx="9685866" cy="5497689"/>
          </a:xfrm>
        </p:spPr>
      </p:pic>
    </p:spTree>
    <p:extLst>
      <p:ext uri="{BB962C8B-B14F-4D97-AF65-F5344CB8AC3E}">
        <p14:creationId xmlns:p14="http://schemas.microsoft.com/office/powerpoint/2010/main" val="24029192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042C9A75-0804-4E06-9523-E22C06E74F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13" y="257175"/>
            <a:ext cx="9901237" cy="5586413"/>
          </a:xfrm>
        </p:spPr>
      </p:pic>
    </p:spTree>
    <p:extLst>
      <p:ext uri="{BB962C8B-B14F-4D97-AF65-F5344CB8AC3E}">
        <p14:creationId xmlns:p14="http://schemas.microsoft.com/office/powerpoint/2010/main" val="3915453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18721EC1-6C6C-48A5-8C03-7DD6057BE9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314324"/>
            <a:ext cx="10815638" cy="5572125"/>
          </a:xfrm>
        </p:spPr>
      </p:pic>
    </p:spTree>
    <p:extLst>
      <p:ext uri="{BB962C8B-B14F-4D97-AF65-F5344CB8AC3E}">
        <p14:creationId xmlns:p14="http://schemas.microsoft.com/office/powerpoint/2010/main" val="2853295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F7C9C-0272-40B9-87B4-246192222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MY" b="1" i="1" dirty="0"/>
              <a:t>How to speak like a native</a:t>
            </a:r>
            <a:r>
              <a:rPr lang="en-MY" b="1" i="1" dirty="0">
                <a:sym typeface="Wingdings" panose="05000000000000000000" pitchFamily="2" charset="2"/>
              </a:rPr>
              <a:t></a:t>
            </a:r>
            <a:endParaRPr lang="en-MY" b="1" i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80EBF-CA00-4EF0-B8A7-7137817F9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3429000"/>
            <a:ext cx="4158849" cy="2400299"/>
          </a:xfrm>
        </p:spPr>
        <p:txBody>
          <a:bodyPr>
            <a:normAutofit/>
          </a:bodyPr>
          <a:lstStyle/>
          <a:p>
            <a:r>
              <a:rPr lang="en-MY" dirty="0"/>
              <a:t>When we see a new word or a long word, that we find hard to pronounce, we should always use this method:</a:t>
            </a:r>
          </a:p>
          <a:p>
            <a:pPr marL="0" indent="0">
              <a:buNone/>
            </a:pPr>
            <a:r>
              <a:rPr lang="en-MY" dirty="0"/>
              <a:t>The Syllable vowel way:  </a:t>
            </a:r>
            <a:r>
              <a:rPr lang="en-MY" dirty="0">
                <a:hlinkClick r:id="rId2"/>
              </a:rPr>
              <a:t>https://youtu.be/Vu6UVwkUgzc</a:t>
            </a:r>
            <a:r>
              <a:rPr lang="en-MY" dirty="0"/>
              <a:t>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7C65FA4-631C-444F-89AA-F891363CC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9823" y="2012810"/>
            <a:ext cx="4948659" cy="3453535"/>
            <a:chOff x="7807230" y="2012810"/>
            <a:chExt cx="3251252" cy="345986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53C58CC-6818-48FD-9CE0-B43BF88B7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2694E9-2175-4647-803A-3AD63554C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1">
            <a:extLst>
              <a:ext uri="{FF2B5EF4-FFF2-40B4-BE49-F238E27FC236}">
                <a16:creationId xmlns:a16="http://schemas.microsoft.com/office/drawing/2014/main" id="{E4B5EB38-424B-4424-812A-A53707DA1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579" y="2112829"/>
            <a:ext cx="1031405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Notice that every syllable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contains at least one vowel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(a, e,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i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, o or u) or vowel sound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9C1E522-8033-4473-8F96-F6AF9CB6F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654691"/>
              </p:ext>
            </p:extLst>
          </p:nvPr>
        </p:nvGraphicFramePr>
        <p:xfrm>
          <a:off x="6109822" y="2019799"/>
          <a:ext cx="4945032" cy="3433909"/>
        </p:xfrm>
        <a:graphic>
          <a:graphicData uri="http://schemas.openxmlformats.org/drawingml/2006/table">
            <a:tbl>
              <a:tblPr firstRow="1" bandRow="1">
                <a:solidFill>
                  <a:srgbClr val="F2F2F2">
                    <a:alpha val="45098"/>
                  </a:srgbClr>
                </a:solidFill>
              </a:tblPr>
              <a:tblGrid>
                <a:gridCol w="1491020">
                  <a:extLst>
                    <a:ext uri="{9D8B030D-6E8A-4147-A177-3AD203B41FA5}">
                      <a16:colId xmlns:a16="http://schemas.microsoft.com/office/drawing/2014/main" val="476784959"/>
                    </a:ext>
                  </a:extLst>
                </a:gridCol>
                <a:gridCol w="1727006">
                  <a:extLst>
                    <a:ext uri="{9D8B030D-6E8A-4147-A177-3AD203B41FA5}">
                      <a16:colId xmlns:a16="http://schemas.microsoft.com/office/drawing/2014/main" val="1629994532"/>
                    </a:ext>
                  </a:extLst>
                </a:gridCol>
                <a:gridCol w="1727006">
                  <a:extLst>
                    <a:ext uri="{9D8B030D-6E8A-4147-A177-3AD203B41FA5}">
                      <a16:colId xmlns:a16="http://schemas.microsoft.com/office/drawing/2014/main" val="470969430"/>
                    </a:ext>
                  </a:extLst>
                </a:gridCol>
              </a:tblGrid>
              <a:tr h="321016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MY" sz="1000" b="0" cap="none" spc="0">
                          <a:solidFill>
                            <a:schemeClr val="bg1"/>
                          </a:solidFill>
                          <a:effectLst/>
                        </a:rPr>
                        <a:t>word</a:t>
                      </a:r>
                    </a:p>
                  </a:txBody>
                  <a:tcPr marL="44273" marR="44273" marT="66376" marB="4427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1000" b="0" cap="none" spc="0">
                          <a:solidFill>
                            <a:schemeClr val="bg1"/>
                          </a:solidFill>
                          <a:effectLst/>
                        </a:rPr>
                        <a:t>number of syllables</a:t>
                      </a:r>
                    </a:p>
                  </a:txBody>
                  <a:tcPr marL="44273" marR="44273" marT="66376" marB="4427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42856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dog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dog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061480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green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 dirty="0">
                          <a:solidFill>
                            <a:schemeClr val="tx1"/>
                          </a:solidFill>
                          <a:effectLst/>
                        </a:rPr>
                        <a:t>green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210847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 dirty="0">
                          <a:solidFill>
                            <a:schemeClr val="tx1"/>
                          </a:solidFill>
                          <a:effectLst/>
                        </a:rPr>
                        <a:t>quite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quite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387917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quiet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qui-et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697180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 dirty="0">
                          <a:solidFill>
                            <a:schemeClr val="tx1"/>
                          </a:solidFill>
                          <a:effectLst/>
                        </a:rPr>
                        <a:t>orange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or-ange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441786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table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ta-ble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191382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expensive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ex-pen-sive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590251"/>
                  </a:ext>
                </a:extLst>
              </a:tr>
              <a:tr h="442602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interesting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in-tres-ting</a:t>
                      </a:r>
                      <a:b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in-te-res-ting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3 or</a:t>
                      </a:r>
                      <a:b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529864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unrealistic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un-rea-lis-tic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6429"/>
                  </a:ext>
                </a:extLst>
              </a:tr>
              <a:tr h="296699"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>
                          <a:solidFill>
                            <a:schemeClr val="tx1"/>
                          </a:solidFill>
                          <a:effectLst/>
                        </a:rPr>
                        <a:t>unexceptional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 dirty="0">
                          <a:solidFill>
                            <a:schemeClr val="tx1"/>
                          </a:solidFill>
                          <a:effectLst/>
                        </a:rPr>
                        <a:t>un-ex-cep-</a:t>
                      </a:r>
                      <a:r>
                        <a:rPr lang="en-MY" sz="900" cap="none" spc="0" dirty="0" err="1">
                          <a:solidFill>
                            <a:schemeClr val="tx1"/>
                          </a:solidFill>
                          <a:effectLst/>
                        </a:rPr>
                        <a:t>tio</a:t>
                      </a:r>
                      <a:r>
                        <a:rPr lang="en-MY" sz="900" cap="none" spc="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MY" sz="900" cap="none" spc="0" dirty="0" err="1">
                          <a:solidFill>
                            <a:schemeClr val="tx1"/>
                          </a:solidFill>
                          <a:effectLst/>
                        </a:rPr>
                        <a:t>nal</a:t>
                      </a:r>
                      <a:endParaRPr lang="en-MY" sz="9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MY" sz="900" cap="none" spc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 marL="44273" marR="44273" marT="66376" marB="4427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653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72597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10358-F786-4F60-A05E-3DCFF795B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i="1" dirty="0"/>
              <a:t>List of nouns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315107-ABA6-485A-BDF5-220B41296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01" y="1853754"/>
            <a:ext cx="8295722" cy="4199727"/>
          </a:xfrm>
        </p:spPr>
      </p:pic>
    </p:spTree>
    <p:extLst>
      <p:ext uri="{BB962C8B-B14F-4D97-AF65-F5344CB8AC3E}">
        <p14:creationId xmlns:p14="http://schemas.microsoft.com/office/powerpoint/2010/main" val="3693896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1032CF9-24DB-4CF1-AA33-EDEF551A82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357188"/>
            <a:ext cx="10301287" cy="5386387"/>
          </a:xfrm>
        </p:spPr>
      </p:pic>
    </p:spTree>
    <p:extLst>
      <p:ext uri="{BB962C8B-B14F-4D97-AF65-F5344CB8AC3E}">
        <p14:creationId xmlns:p14="http://schemas.microsoft.com/office/powerpoint/2010/main" val="2546048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F4776840-5DEC-4007-9809-5AE711D76F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8" y="357188"/>
            <a:ext cx="11430000" cy="5414962"/>
          </a:xfrm>
        </p:spPr>
      </p:pic>
    </p:spTree>
    <p:extLst>
      <p:ext uri="{BB962C8B-B14F-4D97-AF65-F5344CB8AC3E}">
        <p14:creationId xmlns:p14="http://schemas.microsoft.com/office/powerpoint/2010/main" val="2586092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D313C9-D9D3-483F-898B-11EB0A172B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4" y="342900"/>
            <a:ext cx="11158536" cy="5343525"/>
          </a:xfrm>
        </p:spPr>
      </p:pic>
    </p:spTree>
    <p:extLst>
      <p:ext uri="{BB962C8B-B14F-4D97-AF65-F5344CB8AC3E}">
        <p14:creationId xmlns:p14="http://schemas.microsoft.com/office/powerpoint/2010/main" val="30020566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4857BCF9-2FD3-44D3-BDED-209A0BC83D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4312"/>
            <a:ext cx="11301413" cy="5686425"/>
          </a:xfrm>
        </p:spPr>
      </p:pic>
    </p:spTree>
    <p:extLst>
      <p:ext uri="{BB962C8B-B14F-4D97-AF65-F5344CB8AC3E}">
        <p14:creationId xmlns:p14="http://schemas.microsoft.com/office/powerpoint/2010/main" val="869183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D8AD42DE-24CA-425A-B46C-23092566EA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4" y="114300"/>
            <a:ext cx="11744324" cy="5872163"/>
          </a:xfrm>
        </p:spPr>
      </p:pic>
    </p:spTree>
    <p:extLst>
      <p:ext uri="{BB962C8B-B14F-4D97-AF65-F5344CB8AC3E}">
        <p14:creationId xmlns:p14="http://schemas.microsoft.com/office/powerpoint/2010/main" val="9950216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 with low confidence">
            <a:extLst>
              <a:ext uri="{FF2B5EF4-FFF2-40B4-BE49-F238E27FC236}">
                <a16:creationId xmlns:a16="http://schemas.microsoft.com/office/drawing/2014/main" id="{D0D40851-F9F8-412B-8545-37657F4061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599"/>
            <a:ext cx="11287125" cy="5686425"/>
          </a:xfrm>
        </p:spPr>
      </p:pic>
    </p:spTree>
    <p:extLst>
      <p:ext uri="{BB962C8B-B14F-4D97-AF65-F5344CB8AC3E}">
        <p14:creationId xmlns:p14="http://schemas.microsoft.com/office/powerpoint/2010/main" val="39823064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29851-3FF6-447D-ADC3-9FD8998F6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Quiz section</a:t>
            </a:r>
            <a:r>
              <a:rPr lang="en-MY" dirty="0">
                <a:sym typeface="Wingdings" panose="05000000000000000000" pitchFamily="2" charset="2"/>
              </a:rPr>
              <a:t>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08508-A3A7-4E32-AF2C-3B480ACC5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MY" dirty="0">
                <a:latin typeface="Arial Black" panose="020B0A04020102020204" pitchFamily="34" charset="0"/>
              </a:rPr>
              <a:t>What is a verb?</a:t>
            </a:r>
          </a:p>
          <a:p>
            <a:r>
              <a:rPr lang="en-MY" dirty="0">
                <a:latin typeface="Arial Black" panose="020B0A04020102020204" pitchFamily="34" charset="0"/>
              </a:rPr>
              <a:t>Where do we use the verb in the sentence structure?</a:t>
            </a:r>
          </a:p>
          <a:p>
            <a:r>
              <a:rPr lang="en-MY" dirty="0">
                <a:latin typeface="Arial Black" panose="020B0A04020102020204" pitchFamily="34" charset="0"/>
              </a:rPr>
              <a:t>Does the adjective describe the noun / subject or verb?</a:t>
            </a:r>
          </a:p>
          <a:p>
            <a:r>
              <a:rPr lang="en-MY" dirty="0">
                <a:latin typeface="Arial Black" panose="020B0A04020102020204" pitchFamily="34" charset="0"/>
              </a:rPr>
              <a:t>Do we know what nouns are? People, places and?</a:t>
            </a:r>
          </a:p>
          <a:p>
            <a:r>
              <a:rPr lang="en-MY" dirty="0">
                <a:latin typeface="Arial Black" panose="020B0A04020102020204" pitchFamily="34" charset="0"/>
              </a:rPr>
              <a:t>What is the order of sentence structure?</a:t>
            </a:r>
          </a:p>
          <a:p>
            <a:r>
              <a:rPr lang="en-MY" dirty="0">
                <a:latin typeface="Arial Black" panose="020B0A04020102020204" pitchFamily="34" charset="0"/>
              </a:rPr>
              <a:t>Name 5 verbs?</a:t>
            </a:r>
          </a:p>
          <a:p>
            <a:r>
              <a:rPr lang="en-MY" dirty="0">
                <a:latin typeface="Arial Black" panose="020B0A04020102020204" pitchFamily="34" charset="0"/>
              </a:rPr>
              <a:t>Who can guess the other parts of the speech? Example: verbs, adverbs, nouns, adjectives - 4 missing. Have a guess.</a:t>
            </a:r>
          </a:p>
        </p:txBody>
      </p:sp>
    </p:spTree>
    <p:extLst>
      <p:ext uri="{BB962C8B-B14F-4D97-AF65-F5344CB8AC3E}">
        <p14:creationId xmlns:p14="http://schemas.microsoft.com/office/powerpoint/2010/main" val="22099631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29062-CD8F-4C31-941D-4A51B8E80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i="1" dirty="0"/>
              <a:t>Role play and game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557A3-4FAD-4F6E-8827-2CA7B28DD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MY" dirty="0"/>
              <a:t>Role play is where two students or more will stand up in class, and demonstrate what they have learned within the topic/subject of the lesson.</a:t>
            </a:r>
          </a:p>
          <a:p>
            <a:r>
              <a:rPr lang="en-MY" dirty="0"/>
              <a:t>So the first student will start speaking/making a sentence in the order of the subject + verb + object.</a:t>
            </a:r>
          </a:p>
          <a:p>
            <a:r>
              <a:rPr lang="en-MY" dirty="0"/>
              <a:t>The second student will reply with an answer or make another sentence using the subject + verb + object.</a:t>
            </a:r>
          </a:p>
          <a:p>
            <a:r>
              <a:rPr lang="en-MY" dirty="0"/>
              <a:t>The correct student or students will remain standing and a new student will stand up and repeat the role play with them.</a:t>
            </a:r>
          </a:p>
          <a:p>
            <a:r>
              <a:rPr lang="en-MY" dirty="0"/>
              <a:t>The roll play / game is over, when all the students have stood up.</a:t>
            </a:r>
          </a:p>
          <a:p>
            <a:r>
              <a:rPr lang="en-MY" dirty="0"/>
              <a:t>The teacher can pick which student or students to stand up in any order.</a:t>
            </a:r>
          </a:p>
          <a:p>
            <a:r>
              <a:rPr lang="en-MY" dirty="0"/>
              <a:t>Just so we can get the game going:  A subject is a person, place or a thing. Example: Jenny is pretty!</a:t>
            </a:r>
          </a:p>
        </p:txBody>
      </p:sp>
    </p:spTree>
    <p:extLst>
      <p:ext uri="{BB962C8B-B14F-4D97-AF65-F5344CB8AC3E}">
        <p14:creationId xmlns:p14="http://schemas.microsoft.com/office/powerpoint/2010/main" val="38085750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BE89C-23E4-4607-B170-4B30524D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i="1" dirty="0">
                <a:latin typeface="Calibri" panose="020F0502020204030204" pitchFamily="34" charset="0"/>
                <a:cs typeface="Calibri" panose="020F0502020204030204" pitchFamily="34" charset="0"/>
              </a:rPr>
              <a:t>Congratulations</a:t>
            </a:r>
            <a:r>
              <a:rPr lang="en-MY" b="1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</a:t>
            </a:r>
            <a:endParaRPr lang="en-MY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F3FC9-6CCE-4C9C-AB11-2527B92CF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>
                <a:latin typeface="Arial Black" panose="020B0A04020102020204" pitchFamily="34" charset="0"/>
              </a:rPr>
              <a:t>You should all now know what a sentence </a:t>
            </a:r>
            <a:r>
              <a:rPr lang="en-MY">
                <a:latin typeface="Arial Black" panose="020B0A04020102020204" pitchFamily="34" charset="0"/>
              </a:rPr>
              <a:t>structure is, </a:t>
            </a:r>
            <a:r>
              <a:rPr lang="en-MY" dirty="0">
                <a:latin typeface="Arial Black" panose="020B0A04020102020204" pitchFamily="34" charset="0"/>
              </a:rPr>
              <a:t>in the </a:t>
            </a:r>
            <a:r>
              <a:rPr lang="en-MY">
                <a:latin typeface="Arial Black" panose="020B0A04020102020204" pitchFamily="34" charset="0"/>
              </a:rPr>
              <a:t>English language, </a:t>
            </a:r>
            <a:r>
              <a:rPr lang="en-MY" dirty="0">
                <a:latin typeface="Arial Black" panose="020B0A04020102020204" pitchFamily="34" charset="0"/>
              </a:rPr>
              <a:t>and we will cover more in the next lessons to broaden our sentence structure and our grammar.</a:t>
            </a:r>
          </a:p>
          <a:p>
            <a:endParaRPr lang="en-MY" dirty="0">
              <a:latin typeface="Arial Black" panose="020B0A04020102020204" pitchFamily="34" charset="0"/>
            </a:endParaRPr>
          </a:p>
          <a:p>
            <a:pPr algn="ctr"/>
            <a:r>
              <a:rPr lang="en-MY" b="1" i="1" dirty="0"/>
              <a:t>Quote: “ Practice makes perfect! ”</a:t>
            </a:r>
          </a:p>
        </p:txBody>
      </p:sp>
    </p:spTree>
    <p:extLst>
      <p:ext uri="{BB962C8B-B14F-4D97-AF65-F5344CB8AC3E}">
        <p14:creationId xmlns:p14="http://schemas.microsoft.com/office/powerpoint/2010/main" val="29939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F47FEBC-FD49-4BC7-B520-2E175098D1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288" y="200025"/>
            <a:ext cx="10258425" cy="5686425"/>
          </a:xfrm>
        </p:spPr>
      </p:pic>
    </p:spTree>
    <p:extLst>
      <p:ext uri="{BB962C8B-B14F-4D97-AF65-F5344CB8AC3E}">
        <p14:creationId xmlns:p14="http://schemas.microsoft.com/office/powerpoint/2010/main" val="1097286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0F0A27F-3E57-4075-A7EF-1A12177DAF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3" y="314325"/>
            <a:ext cx="10915650" cy="5500688"/>
          </a:xfrm>
        </p:spPr>
      </p:pic>
    </p:spTree>
    <p:extLst>
      <p:ext uri="{BB962C8B-B14F-4D97-AF65-F5344CB8AC3E}">
        <p14:creationId xmlns:p14="http://schemas.microsoft.com/office/powerpoint/2010/main" val="424774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F3DEE1E-6B63-4D92-9810-E8F2607D3F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" y="242888"/>
            <a:ext cx="11072812" cy="5686425"/>
          </a:xfrm>
        </p:spPr>
      </p:pic>
    </p:spTree>
    <p:extLst>
      <p:ext uri="{BB962C8B-B14F-4D97-AF65-F5344CB8AC3E}">
        <p14:creationId xmlns:p14="http://schemas.microsoft.com/office/powerpoint/2010/main" val="1374471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A9F5BE6-3F0A-4209-9149-508D31767D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185738"/>
            <a:ext cx="11344275" cy="5757862"/>
          </a:xfrm>
        </p:spPr>
      </p:pic>
    </p:spTree>
    <p:extLst>
      <p:ext uri="{BB962C8B-B14F-4D97-AF65-F5344CB8AC3E}">
        <p14:creationId xmlns:p14="http://schemas.microsoft.com/office/powerpoint/2010/main" val="3291503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4F370370-0FA8-42AB-8A60-B9BE5898E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8" y="271463"/>
            <a:ext cx="10044111" cy="5543550"/>
          </a:xfrm>
        </p:spPr>
      </p:pic>
    </p:spTree>
    <p:extLst>
      <p:ext uri="{BB962C8B-B14F-4D97-AF65-F5344CB8AC3E}">
        <p14:creationId xmlns:p14="http://schemas.microsoft.com/office/powerpoint/2010/main" val="358372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pplication, table&#10;&#10;Description automatically generated with medium confidence">
            <a:extLst>
              <a:ext uri="{FF2B5EF4-FFF2-40B4-BE49-F238E27FC236}">
                <a16:creationId xmlns:a16="http://schemas.microsoft.com/office/drawing/2014/main" id="{2D0F8616-65E2-41E9-87D6-A17F571CAB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85738"/>
            <a:ext cx="11272838" cy="5672137"/>
          </a:xfrm>
        </p:spPr>
      </p:pic>
    </p:spTree>
    <p:extLst>
      <p:ext uri="{BB962C8B-B14F-4D97-AF65-F5344CB8AC3E}">
        <p14:creationId xmlns:p14="http://schemas.microsoft.com/office/powerpoint/2010/main" val="126492591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237</TotalTime>
  <Words>433</Words>
  <Application>Microsoft Office PowerPoint</Application>
  <PresentationFormat>Widescreen</PresentationFormat>
  <Paragraphs>72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Arial Black</vt:lpstr>
      <vt:lpstr>Calibri</vt:lpstr>
      <vt:lpstr>Gill Sans MT</vt:lpstr>
      <vt:lpstr>Gallery</vt:lpstr>
      <vt:lpstr>Sentence structure – Eight parts of speech </vt:lpstr>
      <vt:lpstr>Lesson Objectives:</vt:lpstr>
      <vt:lpstr>How to speak like a native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List of nouns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 section</vt:lpstr>
      <vt:lpstr>Role play and game</vt:lpstr>
      <vt:lpstr>Congratulations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Sentence structure – Eight parts of speech</dc:title>
  <dc:creator>Anthony Moorhouse</dc:creator>
  <cp:lastModifiedBy>Anthony Moorhouse</cp:lastModifiedBy>
  <cp:revision>16</cp:revision>
  <dcterms:created xsi:type="dcterms:W3CDTF">2021-07-06T07:22:33Z</dcterms:created>
  <dcterms:modified xsi:type="dcterms:W3CDTF">2021-07-06T13:22:07Z</dcterms:modified>
</cp:coreProperties>
</file>