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5.jpg" ContentType="image/jpg"/>
  <Override PartName="/ppt/media/image6.jpg" ContentType="image/jpg"/>
  <Override PartName="/ppt/media/image15.jpg" ContentType="image/jpg"/>
  <Override PartName="/ppt/media/image20.jpg" ContentType="image/jpg"/>
  <Override PartName="/ppt/media/image27.jpg" ContentType="image/jpg"/>
  <Override PartName="/ppt/media/image28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0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4" r:id="rId18"/>
    <p:sldId id="275" r:id="rId19"/>
    <p:sldId id="276" r:id="rId20"/>
    <p:sldId id="277" r:id="rId21"/>
    <p:sldId id="279" r:id="rId22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98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99593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97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117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13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26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173425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314592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86045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5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9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91293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9E0A8-A1D7-F110-8E20-2C52DDDD3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Using articles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51AF2-451E-B087-BA88-6000AE7C1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3657600"/>
            <a:ext cx="3442834" cy="1808746"/>
          </a:xfrm>
        </p:spPr>
        <p:txBody>
          <a:bodyPr/>
          <a:lstStyle/>
          <a:p>
            <a:r>
              <a:rPr lang="en-MY" dirty="0"/>
              <a:t>Intermediate level</a:t>
            </a:r>
          </a:p>
          <a:p>
            <a:r>
              <a:rPr lang="en-MY" dirty="0"/>
              <a:t>22 Slides</a:t>
            </a:r>
          </a:p>
          <a:p>
            <a:r>
              <a:rPr lang="en-MY" dirty="0"/>
              <a:t>Grammar</a:t>
            </a:r>
          </a:p>
        </p:txBody>
      </p:sp>
    </p:spTree>
    <p:extLst>
      <p:ext uri="{BB962C8B-B14F-4D97-AF65-F5344CB8AC3E}">
        <p14:creationId xmlns:p14="http://schemas.microsoft.com/office/powerpoint/2010/main" val="2744155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99659" y="3011423"/>
            <a:ext cx="3992879" cy="2494915"/>
          </a:xfrm>
          <a:prstGeom prst="rect">
            <a:avLst/>
          </a:prstGeom>
          <a:solidFill>
            <a:srgbClr val="D6E3FB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 marL="180975" marR="264795">
              <a:lnSpc>
                <a:spcPct val="100000"/>
              </a:lnSpc>
              <a:spcBef>
                <a:spcPts val="1165"/>
              </a:spcBef>
            </a:pPr>
            <a:r>
              <a:rPr sz="1300" spc="-4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some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cases, however, we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use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definite 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.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This can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be </a:t>
            </a: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for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some countries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and  </a:t>
            </a:r>
            <a:r>
              <a:rPr sz="1300" b="1" spc="-20" dirty="0">
                <a:solidFill>
                  <a:srgbClr val="041F4E"/>
                </a:solidFill>
                <a:latin typeface="Noto Sans"/>
                <a:cs typeface="Noto Sans"/>
              </a:rPr>
              <a:t>groups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of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islands,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as well as some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mountain  </a:t>
            </a:r>
            <a:r>
              <a:rPr sz="1300" b="1" spc="-25" dirty="0">
                <a:solidFill>
                  <a:srgbClr val="041F4E"/>
                </a:solidFill>
                <a:latin typeface="Noto Sans"/>
                <a:cs typeface="Noto Sans"/>
              </a:rPr>
              <a:t>ranges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and</a:t>
            </a:r>
            <a:r>
              <a:rPr sz="1300" spc="5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rivers</a:t>
            </a:r>
            <a:endParaRPr sz="13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00">
              <a:latin typeface="Noto Sans"/>
              <a:cs typeface="Noto Sans"/>
            </a:endParaRPr>
          </a:p>
          <a:p>
            <a:pPr marL="467359" marR="472440" indent="-287020">
              <a:lnSpc>
                <a:spcPct val="100000"/>
              </a:lnSpc>
              <a:buClr>
                <a:srgbClr val="FFFFFF"/>
              </a:buClr>
              <a:buSzPct val="150000"/>
              <a:buFont typeface="Arial"/>
              <a:buChar char="●"/>
              <a:tabLst>
                <a:tab pos="467359" algn="l"/>
                <a:tab pos="467995" algn="l"/>
              </a:tabLst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Can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you think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of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any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other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place names  that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use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definite</a:t>
            </a:r>
            <a:r>
              <a:rPr sz="1300" b="1" spc="7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?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99160" y="3011423"/>
            <a:ext cx="3992879" cy="2494915"/>
          </a:xfrm>
          <a:custGeom>
            <a:avLst/>
            <a:gdLst/>
            <a:ahLst/>
            <a:cxnLst/>
            <a:rect l="l" t="t" r="r" b="b"/>
            <a:pathLst>
              <a:path w="3992879" h="2494915">
                <a:moveTo>
                  <a:pt x="3814191" y="0"/>
                </a:moveTo>
                <a:lnTo>
                  <a:pt x="0" y="0"/>
                </a:lnTo>
                <a:lnTo>
                  <a:pt x="0" y="2494788"/>
                </a:lnTo>
                <a:lnTo>
                  <a:pt x="3814191" y="2494788"/>
                </a:lnTo>
                <a:lnTo>
                  <a:pt x="3814191" y="1479803"/>
                </a:lnTo>
                <a:lnTo>
                  <a:pt x="3992879" y="1247394"/>
                </a:lnTo>
                <a:lnTo>
                  <a:pt x="3814191" y="1014983"/>
                </a:lnTo>
                <a:lnTo>
                  <a:pt x="3814191" y="0"/>
                </a:lnTo>
                <a:close/>
              </a:path>
            </a:pathLst>
          </a:custGeom>
          <a:solidFill>
            <a:srgbClr val="D6E3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66596" y="3232149"/>
            <a:ext cx="3338829" cy="817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As you saw in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previous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slide,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we </a:t>
            </a: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use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no 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article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before most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place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names.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This 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includes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most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countries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,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cities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,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and the 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continents</a:t>
            </a: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.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Here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are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some</a:t>
            </a:r>
            <a:r>
              <a:rPr sz="1300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examples: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5800" y="169545"/>
            <a:ext cx="70104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Place </a:t>
            </a:r>
            <a:r>
              <a:rPr sz="2400" spc="-10" dirty="0"/>
              <a:t>names: </a:t>
            </a:r>
            <a:r>
              <a:rPr sz="2400" spc="-5" dirty="0"/>
              <a:t>definite article or no</a:t>
            </a:r>
            <a:r>
              <a:rPr sz="2400" spc="-25" dirty="0"/>
              <a:t> </a:t>
            </a:r>
            <a:r>
              <a:rPr sz="2400" spc="-5" dirty="0"/>
              <a:t>article?</a:t>
            </a:r>
            <a:endParaRPr sz="2400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1066596" y="4253229"/>
            <a:ext cx="2946400" cy="1046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i="1" spc="-15" dirty="0">
                <a:solidFill>
                  <a:srgbClr val="041F4E"/>
                </a:solidFill>
                <a:latin typeface="Noto Sans"/>
                <a:cs typeface="Noto Sans"/>
              </a:rPr>
              <a:t>Australia, China, Dublin, </a:t>
            </a:r>
            <a:r>
              <a:rPr sz="1300" i="1" spc="-10" dirty="0">
                <a:solidFill>
                  <a:srgbClr val="041F4E"/>
                </a:solidFill>
                <a:latin typeface="Noto Sans"/>
                <a:cs typeface="Noto Sans"/>
              </a:rPr>
              <a:t>Europe,</a:t>
            </a:r>
            <a:r>
              <a:rPr sz="1300" i="1" spc="114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i="1" spc="-10" dirty="0">
                <a:solidFill>
                  <a:srgbClr val="041F4E"/>
                </a:solidFill>
                <a:latin typeface="Noto Sans"/>
                <a:cs typeface="Noto Sans"/>
              </a:rPr>
              <a:t>South</a:t>
            </a:r>
            <a:endParaRPr sz="130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</a:pPr>
            <a:r>
              <a:rPr sz="1300" i="1" spc="-15" dirty="0">
                <a:solidFill>
                  <a:srgbClr val="041F4E"/>
                </a:solidFill>
                <a:latin typeface="Noto Sans"/>
                <a:cs typeface="Noto Sans"/>
              </a:rPr>
              <a:t>America</a:t>
            </a:r>
            <a:endParaRPr sz="13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00">
              <a:latin typeface="Noto Sans"/>
              <a:cs typeface="Noto Sans"/>
            </a:endParaRPr>
          </a:p>
          <a:p>
            <a:pPr marL="299085" marR="5080" indent="-287020">
              <a:lnSpc>
                <a:spcPct val="100000"/>
              </a:lnSpc>
              <a:buClr>
                <a:srgbClr val="FFFFFF"/>
              </a:buClr>
              <a:buSzPct val="150000"/>
              <a:buFont typeface="Arial"/>
              <a:buChar char="●"/>
              <a:tabLst>
                <a:tab pos="299085" algn="l"/>
                <a:tab pos="299720" algn="l"/>
              </a:tabLst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Can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you think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of some other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place  names that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use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no</a:t>
            </a:r>
            <a:r>
              <a:rPr sz="1300" b="1" spc="7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?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5850" y="662177"/>
            <a:ext cx="6681470" cy="2157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Read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example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sentences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below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and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answer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the question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blue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box.</a:t>
            </a:r>
            <a:endParaRPr sz="14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 dirty="0">
              <a:latin typeface="Noto Sans"/>
              <a:cs typeface="Noto Sans"/>
            </a:endParaRPr>
          </a:p>
          <a:p>
            <a:pPr marL="1725930">
              <a:lnSpc>
                <a:spcPct val="100000"/>
              </a:lnSpc>
            </a:pP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They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visited </a:t>
            </a:r>
            <a:r>
              <a:rPr sz="1800" b="1" spc="-5" dirty="0">
                <a:solidFill>
                  <a:srgbClr val="3333FF"/>
                </a:solidFill>
                <a:latin typeface="Noto Sans"/>
                <a:cs typeface="Noto Sans"/>
              </a:rPr>
              <a:t>the </a:t>
            </a:r>
            <a:r>
              <a:rPr sz="1800" b="1" dirty="0">
                <a:solidFill>
                  <a:srgbClr val="9900CC"/>
                </a:solidFill>
                <a:latin typeface="Noto Sans"/>
                <a:cs typeface="Noto Sans"/>
              </a:rPr>
              <a:t>United </a:t>
            </a:r>
            <a:r>
              <a:rPr sz="1800" b="1" spc="-5" dirty="0">
                <a:solidFill>
                  <a:srgbClr val="9900CC"/>
                </a:solidFill>
                <a:latin typeface="Noto Sans"/>
                <a:cs typeface="Noto Sans"/>
              </a:rPr>
              <a:t>States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last</a:t>
            </a:r>
            <a:r>
              <a:rPr sz="1800" b="1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April.</a:t>
            </a:r>
            <a:endParaRPr sz="18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300" dirty="0">
              <a:latin typeface="Noto Sans"/>
              <a:cs typeface="Noto Sans"/>
            </a:endParaRPr>
          </a:p>
          <a:p>
            <a:pPr marL="1832610">
              <a:lnSpc>
                <a:spcPct val="100000"/>
              </a:lnSpc>
            </a:pP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Have you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ever been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to </a:t>
            </a:r>
            <a:r>
              <a:rPr sz="1800" b="1" spc="-5" dirty="0">
                <a:solidFill>
                  <a:srgbClr val="3333FF"/>
                </a:solidFill>
                <a:latin typeface="Noto Sans"/>
                <a:cs typeface="Noto Sans"/>
              </a:rPr>
              <a:t>the</a:t>
            </a:r>
            <a:r>
              <a:rPr sz="1800" b="1" spc="-55" dirty="0">
                <a:solidFill>
                  <a:srgbClr val="3333FF"/>
                </a:solidFill>
                <a:latin typeface="Noto Sans"/>
                <a:cs typeface="Noto Sans"/>
              </a:rPr>
              <a:t> </a:t>
            </a:r>
            <a:r>
              <a:rPr sz="1800" b="1" spc="-5" dirty="0">
                <a:solidFill>
                  <a:srgbClr val="9900CC"/>
                </a:solidFill>
                <a:latin typeface="Noto Sans"/>
                <a:cs typeface="Noto Sans"/>
              </a:rPr>
              <a:t>Himalayas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?</a:t>
            </a:r>
            <a:endParaRPr sz="18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00" dirty="0">
              <a:latin typeface="Noto Sans"/>
              <a:cs typeface="Noto Sans"/>
            </a:endParaRPr>
          </a:p>
          <a:p>
            <a:pPr marL="1696720">
              <a:lnSpc>
                <a:spcPct val="100000"/>
              </a:lnSpc>
            </a:pPr>
            <a:r>
              <a:rPr sz="1800" b="1" dirty="0">
                <a:solidFill>
                  <a:srgbClr val="3333FF"/>
                </a:solidFill>
                <a:latin typeface="Noto Sans"/>
                <a:cs typeface="Noto Sans"/>
              </a:rPr>
              <a:t>The </a:t>
            </a:r>
            <a:r>
              <a:rPr sz="1800" b="1" dirty="0">
                <a:solidFill>
                  <a:srgbClr val="9900CC"/>
                </a:solidFill>
                <a:latin typeface="Noto Sans"/>
                <a:cs typeface="Noto Sans"/>
              </a:rPr>
              <a:t>Nile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is the </a:t>
            </a:r>
            <a:r>
              <a:rPr sz="1800" b="1" spc="-20" dirty="0">
                <a:solidFill>
                  <a:srgbClr val="041F4E"/>
                </a:solidFill>
                <a:latin typeface="Noto Sans"/>
                <a:cs typeface="Noto Sans"/>
              </a:rPr>
              <a:t>longest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river in the</a:t>
            </a:r>
            <a:r>
              <a:rPr sz="1800" b="1" spc="-5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world.</a:t>
            </a:r>
            <a:endParaRPr sz="1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32628" y="1839925"/>
            <a:ext cx="13335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a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609601" y="169545"/>
            <a:ext cx="12655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M</a:t>
            </a:r>
            <a:r>
              <a:rPr sz="2400" spc="5" dirty="0"/>
              <a:t>a</a:t>
            </a:r>
            <a:r>
              <a:rPr sz="2400" spc="-5" dirty="0"/>
              <a:t>tch</a:t>
            </a:r>
            <a:endParaRPr sz="2400" dirty="0"/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030851" y="2657094"/>
            <a:ext cx="13843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b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41519" y="3473958"/>
            <a:ext cx="1174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c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30851" y="4290440"/>
            <a:ext cx="1384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d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33898" y="5117719"/>
            <a:ext cx="1308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e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3943" y="1828545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1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3333" y="2660650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2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3333" y="3493134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3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3333" y="4325239"/>
            <a:ext cx="1276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4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3333" y="5157597"/>
            <a:ext cx="1276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5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9160" y="3249167"/>
            <a:ext cx="3672840" cy="72136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650">
              <a:latin typeface="Times New Roman"/>
              <a:cs typeface="Times New Roman"/>
            </a:endParaRPr>
          </a:p>
          <a:p>
            <a:pPr marL="112395">
              <a:lnSpc>
                <a:spcPct val="100000"/>
              </a:lnSpc>
              <a:spcBef>
                <a:spcPts val="5"/>
              </a:spcBef>
            </a:pPr>
            <a:r>
              <a:rPr sz="1400" spc="-85" dirty="0">
                <a:solidFill>
                  <a:srgbClr val="041F4E"/>
                </a:solidFill>
                <a:latin typeface="Noto Sans"/>
                <a:cs typeface="Noto Sans"/>
              </a:rPr>
              <a:t>I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lived in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Canada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for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two</a:t>
            </a:r>
            <a:r>
              <a:rPr sz="1400" spc="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years.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86764" y="611886"/>
            <a:ext cx="55543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Match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sentences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with 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rules for 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using </a:t>
            </a:r>
            <a:r>
              <a:rPr sz="1400" i="1" spc="-10" dirty="0">
                <a:solidFill>
                  <a:srgbClr val="041F4E"/>
                </a:solidFill>
                <a:latin typeface="Noto Sans"/>
                <a:cs typeface="Noto Sans"/>
              </a:rPr>
              <a:t>a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/</a:t>
            </a:r>
            <a:r>
              <a:rPr sz="1400" i="1" spc="-10" dirty="0">
                <a:solidFill>
                  <a:srgbClr val="041F4E"/>
                </a:solidFill>
                <a:latin typeface="Noto Sans"/>
                <a:cs typeface="Noto Sans"/>
              </a:rPr>
              <a:t>an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, </a:t>
            </a:r>
            <a:r>
              <a:rPr sz="1400" i="1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or </a:t>
            </a:r>
            <a:r>
              <a:rPr sz="1400" i="1" spc="-5" dirty="0">
                <a:solidFill>
                  <a:srgbClr val="041F4E"/>
                </a:solidFill>
                <a:latin typeface="Noto Sans"/>
                <a:cs typeface="Noto Sans"/>
              </a:rPr>
              <a:t>no</a:t>
            </a:r>
            <a:r>
              <a:rPr sz="1400" i="1" spc="-10" dirty="0">
                <a:solidFill>
                  <a:srgbClr val="041F4E"/>
                </a:solidFill>
                <a:latin typeface="Noto Sans"/>
                <a:cs typeface="Noto Sans"/>
              </a:rPr>
              <a:t> article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99160" y="1604772"/>
            <a:ext cx="3672840" cy="72263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137795" rIns="0" bIns="0" rtlCol="0">
            <a:spAutoFit/>
          </a:bodyPr>
          <a:lstStyle/>
          <a:p>
            <a:pPr marL="107950" marR="167005" indent="4445">
              <a:lnSpc>
                <a:spcPct val="100000"/>
              </a:lnSpc>
              <a:spcBef>
                <a:spcPts val="1085"/>
              </a:spcBef>
            </a:pPr>
            <a:r>
              <a:rPr sz="1400" spc="-35" dirty="0">
                <a:solidFill>
                  <a:srgbClr val="041F4E"/>
                </a:solidFill>
                <a:latin typeface="Noto Sans"/>
                <a:cs typeface="Noto Sans"/>
              </a:rPr>
              <a:t>I’m 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looking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for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a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new laptop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, mine is too  old.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19700" y="1604772"/>
            <a:ext cx="3672840" cy="722630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153670" rIns="0" bIns="0" rtlCol="0">
            <a:spAutoFit/>
          </a:bodyPr>
          <a:lstStyle/>
          <a:p>
            <a:pPr marL="113664" marR="471805" indent="-5080">
              <a:lnSpc>
                <a:spcPct val="100000"/>
              </a:lnSpc>
              <a:spcBef>
                <a:spcPts val="1210"/>
              </a:spcBef>
            </a:pP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no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article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is </a:t>
            </a: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used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to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talk about </a:t>
            </a:r>
            <a:r>
              <a:rPr sz="1300" spc="-25" dirty="0">
                <a:solidFill>
                  <a:srgbClr val="041F4E"/>
                </a:solidFill>
                <a:latin typeface="Noto Sans"/>
                <a:cs typeface="Noto Sans"/>
              </a:rPr>
              <a:t>things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in  </a:t>
            </a:r>
            <a:r>
              <a:rPr sz="1300" spc="-20" dirty="0">
                <a:solidFill>
                  <a:srgbClr val="041F4E"/>
                </a:solidFill>
                <a:latin typeface="Noto Sans"/>
                <a:cs typeface="Noto Sans"/>
              </a:rPr>
              <a:t>general.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19700" y="2426207"/>
            <a:ext cx="3672840" cy="722630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153670" rIns="0" bIns="0" rtlCol="0">
            <a:spAutoFit/>
          </a:bodyPr>
          <a:lstStyle/>
          <a:p>
            <a:pPr marL="109220">
              <a:lnSpc>
                <a:spcPct val="100000"/>
              </a:lnSpc>
              <a:spcBef>
                <a:spcPts val="1210"/>
              </a:spcBef>
            </a:pP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an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is used before a job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(that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starts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with</a:t>
            </a:r>
            <a:r>
              <a:rPr sz="1300" spc="1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a</a:t>
            </a:r>
            <a:endParaRPr sz="1300">
              <a:latin typeface="Noto Sans"/>
              <a:cs typeface="Noto Sans"/>
            </a:endParaRPr>
          </a:p>
          <a:p>
            <a:pPr marL="113664">
              <a:lnSpc>
                <a:spcPct val="100000"/>
              </a:lnSpc>
              <a:spcBef>
                <a:spcPts val="5"/>
              </a:spcBef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vowel</a:t>
            </a:r>
            <a:r>
              <a:rPr sz="130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sound).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219700" y="3249167"/>
            <a:ext cx="3672840" cy="721360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153035" rIns="0" bIns="0" rtlCol="0">
            <a:spAutoFit/>
          </a:bodyPr>
          <a:lstStyle/>
          <a:p>
            <a:pPr marL="113664" marR="129539" indent="-5080">
              <a:lnSpc>
                <a:spcPct val="100000"/>
              </a:lnSpc>
              <a:spcBef>
                <a:spcPts val="1205"/>
              </a:spcBef>
            </a:pP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a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is </a:t>
            </a: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used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to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mention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an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unspecific person or  </a:t>
            </a:r>
            <a:r>
              <a:rPr sz="1300" spc="-30" dirty="0">
                <a:solidFill>
                  <a:srgbClr val="041F4E"/>
                </a:solidFill>
                <a:latin typeface="Noto Sans"/>
                <a:cs typeface="Noto Sans"/>
              </a:rPr>
              <a:t>thing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(ie. we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don’t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know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which</a:t>
            </a:r>
            <a:r>
              <a:rPr sz="1300" spc="16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one).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219700" y="4070603"/>
            <a:ext cx="3672840" cy="721360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Times New Roman"/>
              <a:cs typeface="Times New Roman"/>
            </a:endParaRPr>
          </a:p>
          <a:p>
            <a:pPr marL="109220">
              <a:lnSpc>
                <a:spcPct val="100000"/>
              </a:lnSpc>
            </a:pP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is </a:t>
            </a: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used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for a specific person or</a:t>
            </a:r>
            <a:r>
              <a:rPr sz="1300" spc="7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spc="-25" dirty="0">
                <a:solidFill>
                  <a:srgbClr val="041F4E"/>
                </a:solidFill>
                <a:latin typeface="Noto Sans"/>
                <a:cs typeface="Noto Sans"/>
              </a:rPr>
              <a:t>thing.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19700" y="4892040"/>
            <a:ext cx="3672840" cy="722630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Times New Roman"/>
              <a:cs typeface="Times New Roman"/>
            </a:endParaRPr>
          </a:p>
          <a:p>
            <a:pPr marL="109220">
              <a:lnSpc>
                <a:spcPct val="100000"/>
              </a:lnSpc>
            </a:pP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no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article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is used before most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place</a:t>
            </a:r>
            <a:r>
              <a:rPr sz="1300" spc="9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names.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99160" y="2426207"/>
            <a:ext cx="3672840" cy="72263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137795" rIns="0" bIns="0" rtlCol="0">
            <a:spAutoFit/>
          </a:bodyPr>
          <a:lstStyle/>
          <a:p>
            <a:pPr marL="112395">
              <a:lnSpc>
                <a:spcPct val="100000"/>
              </a:lnSpc>
              <a:spcBef>
                <a:spcPts val="1085"/>
              </a:spcBef>
            </a:pP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Pets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are 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great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friends and very 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good</a:t>
            </a:r>
            <a:r>
              <a:rPr sz="1400" spc="-6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for</a:t>
            </a:r>
            <a:endParaRPr sz="1400">
              <a:latin typeface="Noto Sans"/>
              <a:cs typeface="Noto Sans"/>
            </a:endParaRPr>
          </a:p>
          <a:p>
            <a:pPr marL="107950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mental</a:t>
            </a:r>
            <a:r>
              <a:rPr sz="1400" b="1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health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99160" y="4070603"/>
            <a:ext cx="3672840" cy="72136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137795" rIns="0" bIns="0" rtlCol="0">
            <a:spAutoFit/>
          </a:bodyPr>
          <a:lstStyle/>
          <a:p>
            <a:pPr marL="107950" marR="481330" indent="4445">
              <a:lnSpc>
                <a:spcPct val="100000"/>
              </a:lnSpc>
              <a:spcBef>
                <a:spcPts val="1085"/>
              </a:spcBef>
            </a:pPr>
            <a:r>
              <a:rPr sz="1400" spc="-30" dirty="0">
                <a:solidFill>
                  <a:srgbClr val="041F4E"/>
                </a:solidFill>
                <a:latin typeface="Noto Sans"/>
                <a:cs typeface="Noto Sans"/>
              </a:rPr>
              <a:t>I’d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like to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be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an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accountant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,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as it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is a  well-paid</a:t>
            </a:r>
            <a:r>
              <a:rPr sz="1400" spc="-4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job.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99160" y="4892040"/>
            <a:ext cx="3672840" cy="72263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137795" rIns="0" bIns="0" rtlCol="0">
            <a:spAutoFit/>
          </a:bodyPr>
          <a:lstStyle/>
          <a:p>
            <a:pPr marL="112395">
              <a:lnSpc>
                <a:spcPct val="100000"/>
              </a:lnSpc>
              <a:spcBef>
                <a:spcPts val="1085"/>
              </a:spcBef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wanted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 new 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watch,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but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the</a:t>
            </a:r>
            <a:r>
              <a:rPr sz="1400" b="1" spc="-3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one</a:t>
            </a:r>
            <a:endParaRPr sz="1400">
              <a:latin typeface="Noto Sans"/>
              <a:cs typeface="Noto Sans"/>
            </a:endParaRPr>
          </a:p>
          <a:p>
            <a:pPr marL="10795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 </a:t>
            </a:r>
            <a:r>
              <a:rPr sz="1400" spc="-35" dirty="0">
                <a:solidFill>
                  <a:srgbClr val="041F4E"/>
                </a:solidFill>
                <a:latin typeface="Noto Sans"/>
                <a:cs typeface="Noto Sans"/>
              </a:rPr>
              <a:t>got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looks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old.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688335" y="1353311"/>
            <a:ext cx="4509770" cy="1684020"/>
            <a:chOff x="2688335" y="1353311"/>
            <a:chExt cx="4509770" cy="1684020"/>
          </a:xfrm>
        </p:grpSpPr>
        <p:sp>
          <p:nvSpPr>
            <p:cNvPr id="3" name="object 3"/>
            <p:cNvSpPr/>
            <p:nvPr/>
          </p:nvSpPr>
          <p:spPr>
            <a:xfrm>
              <a:off x="2688335" y="1353311"/>
              <a:ext cx="4509770" cy="1684020"/>
            </a:xfrm>
            <a:custGeom>
              <a:avLst/>
              <a:gdLst/>
              <a:ahLst/>
              <a:cxnLst/>
              <a:rect l="l" t="t" r="r" b="b"/>
              <a:pathLst>
                <a:path w="4509770" h="1684020">
                  <a:moveTo>
                    <a:pt x="4509516" y="0"/>
                  </a:moveTo>
                  <a:lnTo>
                    <a:pt x="0" y="0"/>
                  </a:lnTo>
                  <a:lnTo>
                    <a:pt x="0" y="1684019"/>
                  </a:lnTo>
                  <a:lnTo>
                    <a:pt x="4509516" y="1684019"/>
                  </a:lnTo>
                  <a:lnTo>
                    <a:pt x="4509516" y="0"/>
                  </a:lnTo>
                  <a:close/>
                </a:path>
              </a:pathLst>
            </a:custGeom>
            <a:solidFill>
              <a:srgbClr val="FFF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022684" y="1512872"/>
              <a:ext cx="125251" cy="24863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834807" y="1512872"/>
              <a:ext cx="125251" cy="24863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62000" y="169545"/>
            <a:ext cx="128010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Discuss</a:t>
            </a:r>
            <a:endParaRPr sz="2400" dirty="0"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2688335" y="1353311"/>
            <a:ext cx="4509770" cy="1684020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3000">
              <a:latin typeface="Times New Roman"/>
              <a:cs typeface="Times New Roman"/>
            </a:endParaRPr>
          </a:p>
          <a:p>
            <a:pPr marL="293370" marR="281940" algn="ctr">
              <a:lnSpc>
                <a:spcPct val="100000"/>
              </a:lnSpc>
            </a:pPr>
            <a:r>
              <a:rPr sz="1800" b="1" spc="-105" dirty="0">
                <a:solidFill>
                  <a:srgbClr val="041F4E"/>
                </a:solidFill>
                <a:latin typeface="Noto Sans"/>
                <a:cs typeface="Noto Sans"/>
              </a:rPr>
              <a:t>I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hate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romcoms.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They’re so </a:t>
            </a:r>
            <a:r>
              <a:rPr sz="1800" b="1" spc="-20" dirty="0">
                <a:solidFill>
                  <a:srgbClr val="041F4E"/>
                </a:solidFill>
                <a:latin typeface="Noto Sans"/>
                <a:cs typeface="Noto Sans"/>
              </a:rPr>
              <a:t>boring.  </a:t>
            </a:r>
            <a:r>
              <a:rPr sz="1800" b="1" spc="-105" dirty="0">
                <a:solidFill>
                  <a:srgbClr val="041F4E"/>
                </a:solidFill>
                <a:latin typeface="Noto Sans"/>
                <a:cs typeface="Noto Sans"/>
              </a:rPr>
              <a:t>I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prefer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action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movies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or thrillers 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any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day!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030211" y="3325367"/>
            <a:ext cx="1860803" cy="18486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942844" y="3325367"/>
            <a:ext cx="1861185" cy="1844039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L="96520" marR="74295" indent="-17145" algn="just">
              <a:lnSpc>
                <a:spcPct val="100000"/>
              </a:lnSpc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Can you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think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of</a:t>
            </a:r>
            <a:r>
              <a:rPr sz="1400" spc="-7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any 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specific examples of  the types of movies  mentioned</a:t>
            </a:r>
            <a:r>
              <a:rPr sz="1400" spc="-3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above?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86528" y="3325367"/>
            <a:ext cx="1861185" cy="1844039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1650">
              <a:latin typeface="Times New Roman"/>
              <a:cs typeface="Times New Roman"/>
            </a:endParaRPr>
          </a:p>
          <a:p>
            <a:pPr marL="74295" marR="67945" indent="635" algn="ctr">
              <a:lnSpc>
                <a:spcPct val="100000"/>
              </a:lnSpc>
            </a:pP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What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was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last  romcom, action 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movie or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thriller</a:t>
            </a:r>
            <a:r>
              <a:rPr sz="1400" spc="-10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that 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saw?</a:t>
            </a:r>
            <a:endParaRPr sz="1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00">
              <a:latin typeface="Noto Sans"/>
              <a:cs typeface="Noto Sans"/>
            </a:endParaRPr>
          </a:p>
          <a:p>
            <a:pPr algn="ctr">
              <a:lnSpc>
                <a:spcPct val="100000"/>
              </a:lnSpc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Did you enjoy</a:t>
            </a:r>
            <a:r>
              <a:rPr sz="1400" spc="-6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it?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99160" y="3325367"/>
            <a:ext cx="1861185" cy="1844039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L="147955" marR="143510" algn="ctr">
              <a:lnSpc>
                <a:spcPct val="100000"/>
              </a:lnSpc>
            </a:pP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Do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 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agree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with 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this person? Give</a:t>
            </a:r>
            <a:r>
              <a:rPr sz="1400" spc="-1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  reason for your 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answer.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85850" y="662177"/>
            <a:ext cx="6101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Read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the statement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below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and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answer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the questions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red</a:t>
            </a:r>
            <a:r>
              <a:rPr sz="1400" spc="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boxes.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7679" y="169545"/>
            <a:ext cx="19411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Mystery</a:t>
            </a:r>
            <a:r>
              <a:rPr sz="2400" spc="-114" dirty="0"/>
              <a:t> </a:t>
            </a:r>
            <a:r>
              <a:rPr sz="2400" spc="-5" dirty="0"/>
              <a:t>film</a:t>
            </a:r>
            <a:endParaRPr sz="240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524000" y="611886"/>
            <a:ext cx="7365034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Choose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a film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 really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like.</a:t>
            </a:r>
            <a:r>
              <a:rPr lang="en-MY" sz="1400" spc="-10" dirty="0">
                <a:solidFill>
                  <a:srgbClr val="041F4E"/>
                </a:solidFill>
                <a:latin typeface="Noto Sans"/>
                <a:cs typeface="Noto Sans"/>
              </a:rPr>
              <a:t> D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escribe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it to 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your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classmates without 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saying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its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name. Keep </a:t>
            </a:r>
            <a:r>
              <a:rPr sz="1400" spc="-40" dirty="0">
                <a:solidFill>
                  <a:srgbClr val="041F4E"/>
                </a:solidFill>
                <a:latin typeface="Noto Sans"/>
                <a:cs typeface="Noto Sans"/>
              </a:rPr>
              <a:t>going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until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your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classmates 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guess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film. Be 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careful with 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use of</a:t>
            </a:r>
            <a:r>
              <a:rPr sz="1400" spc="-3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articles!</a:t>
            </a:r>
            <a:endParaRPr sz="1400" dirty="0">
              <a:latin typeface="Noto Sans"/>
              <a:cs typeface="Noto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92040" y="1891283"/>
            <a:ext cx="3992879" cy="79438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400" spc="-85" dirty="0">
                <a:solidFill>
                  <a:srgbClr val="001F5F"/>
                </a:solidFill>
                <a:latin typeface="Noto Sans"/>
                <a:cs typeface="Noto Sans"/>
              </a:rPr>
              <a:t>I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am </a:t>
            </a:r>
            <a:r>
              <a:rPr sz="1400" spc="-20" dirty="0">
                <a:solidFill>
                  <a:srgbClr val="001F5F"/>
                </a:solidFill>
                <a:latin typeface="Noto Sans"/>
                <a:cs typeface="Noto Sans"/>
              </a:rPr>
              <a:t>thinking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about a (horror)</a:t>
            </a:r>
            <a:r>
              <a:rPr sz="1400" spc="45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film.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92040" y="2836164"/>
            <a:ext cx="4000500" cy="794385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173990" rIns="0" bIns="0" rtlCol="0">
            <a:spAutoFit/>
          </a:bodyPr>
          <a:lstStyle/>
          <a:p>
            <a:pPr marL="1494790" marR="344805" indent="-1143000">
              <a:lnSpc>
                <a:spcPct val="100000"/>
              </a:lnSpc>
              <a:spcBef>
                <a:spcPts val="1370"/>
              </a:spcBef>
            </a:pP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The film is about…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and there are… main  characters…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92040" y="3781044"/>
            <a:ext cx="4000500" cy="79438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Times New Roman"/>
              <a:cs typeface="Times New Roman"/>
            </a:endParaRPr>
          </a:p>
          <a:p>
            <a:pPr marL="116078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The characters</a:t>
            </a:r>
            <a:r>
              <a:rPr sz="1400" spc="-5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are…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92040" y="4725923"/>
            <a:ext cx="4000500" cy="794385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900">
              <a:latin typeface="Times New Roman"/>
              <a:cs typeface="Times New Roman"/>
            </a:endParaRPr>
          </a:p>
          <a:p>
            <a:pPr marL="1034415">
              <a:lnSpc>
                <a:spcPct val="100000"/>
              </a:lnSpc>
            </a:pPr>
            <a:r>
              <a:rPr sz="1400" spc="-85" dirty="0">
                <a:solidFill>
                  <a:srgbClr val="001F5F"/>
                </a:solidFill>
                <a:latin typeface="Noto Sans"/>
                <a:cs typeface="Noto Sans"/>
              </a:rPr>
              <a:t>I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like the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film</a:t>
            </a:r>
            <a:r>
              <a:rPr sz="1400" spc="3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because…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99160" y="1888235"/>
            <a:ext cx="3672840" cy="36377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00294" y="3536441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00294" y="3937253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00294" y="4338065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294" y="4737353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00294" y="5138165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00294" y="5538978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00294" y="1134617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00294" y="1535430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00294" y="1934717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00294" y="2335529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00294" y="2736342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199644" y="135636"/>
            <a:ext cx="8400415" cy="4490085"/>
            <a:chOff x="199644" y="135636"/>
            <a:chExt cx="8400415" cy="4490085"/>
          </a:xfrm>
        </p:grpSpPr>
        <p:sp>
          <p:nvSpPr>
            <p:cNvPr id="14" name="object 14"/>
            <p:cNvSpPr/>
            <p:nvPr/>
          </p:nvSpPr>
          <p:spPr>
            <a:xfrm>
              <a:off x="5400294" y="3137153"/>
              <a:ext cx="3199765" cy="0"/>
            </a:xfrm>
            <a:custGeom>
              <a:avLst/>
              <a:gdLst/>
              <a:ahLst/>
              <a:cxnLst/>
              <a:rect l="l" t="t" r="r" b="b"/>
              <a:pathLst>
                <a:path w="3199765">
                  <a:moveTo>
                    <a:pt x="0" y="0"/>
                  </a:moveTo>
                  <a:lnTo>
                    <a:pt x="3199764" y="0"/>
                  </a:lnTo>
                </a:path>
              </a:pathLst>
            </a:custGeom>
            <a:ln w="19050">
              <a:solidFill>
                <a:srgbClr val="F6F7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9644" y="1787652"/>
              <a:ext cx="5455920" cy="28376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11836" y="135636"/>
              <a:ext cx="5457444" cy="283768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5244274" y="204468"/>
            <a:ext cx="18903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Let’s</a:t>
            </a:r>
            <a:r>
              <a:rPr sz="2400" spc="-110" dirty="0"/>
              <a:t> </a:t>
            </a:r>
            <a:r>
              <a:rPr sz="2400" spc="-5" dirty="0"/>
              <a:t>reflect!</a:t>
            </a:r>
            <a:endParaRPr sz="2400" dirty="0"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18" name="object 18"/>
          <p:cNvSpPr txBox="1"/>
          <p:nvPr/>
        </p:nvSpPr>
        <p:spPr>
          <a:xfrm>
            <a:off x="899160" y="836675"/>
            <a:ext cx="4057015" cy="141478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250">
              <a:latin typeface="Times New Roman"/>
              <a:cs typeface="Times New Roman"/>
            </a:endParaRPr>
          </a:p>
          <a:p>
            <a:pPr marL="544195" marR="840740" indent="-365125">
              <a:lnSpc>
                <a:spcPct val="100000"/>
              </a:lnSpc>
              <a:buClr>
                <a:srgbClr val="3377F4"/>
              </a:buClr>
              <a:buSzPct val="150000"/>
              <a:buFont typeface="Arial"/>
              <a:buChar char="●"/>
              <a:tabLst>
                <a:tab pos="544195" algn="l"/>
                <a:tab pos="544830" algn="l"/>
              </a:tabLst>
            </a:pP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Can you provide a simple  explanation of </a:t>
            </a:r>
            <a:r>
              <a:rPr sz="1600" spc="-15" dirty="0">
                <a:solidFill>
                  <a:srgbClr val="041F4E"/>
                </a:solidFill>
                <a:latin typeface="Noto Sans"/>
                <a:cs typeface="Noto Sans"/>
              </a:rPr>
              <a:t>when articles 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should </a:t>
            </a:r>
            <a:r>
              <a:rPr sz="1600" spc="-5" dirty="0">
                <a:solidFill>
                  <a:srgbClr val="041F4E"/>
                </a:solidFill>
                <a:latin typeface="Noto Sans"/>
                <a:cs typeface="Noto Sans"/>
              </a:rPr>
              <a:t>be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 used?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99160" y="2488692"/>
            <a:ext cx="4057015" cy="141478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544195" marR="269240" indent="-365125">
              <a:lnSpc>
                <a:spcPct val="100000"/>
              </a:lnSpc>
              <a:spcBef>
                <a:spcPts val="1639"/>
              </a:spcBef>
              <a:buClr>
                <a:srgbClr val="3377F4"/>
              </a:buClr>
              <a:buSzPct val="150000"/>
              <a:buFont typeface="Arial"/>
              <a:buChar char="●"/>
              <a:tabLst>
                <a:tab pos="544195" algn="l"/>
                <a:tab pos="544830" algn="l"/>
              </a:tabLst>
            </a:pP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Can </a:t>
            </a:r>
            <a:r>
              <a:rPr sz="1600" spc="-15" dirty="0">
                <a:solidFill>
                  <a:srgbClr val="041F4E"/>
                </a:solidFill>
                <a:latin typeface="Noto Sans"/>
                <a:cs typeface="Noto Sans"/>
              </a:rPr>
              <a:t>you construct </a:t>
            </a:r>
            <a:r>
              <a:rPr sz="1600" spc="-20" dirty="0">
                <a:solidFill>
                  <a:srgbClr val="041F4E"/>
                </a:solidFill>
                <a:latin typeface="Noto Sans"/>
                <a:cs typeface="Noto Sans"/>
              </a:rPr>
              <a:t>straightforward 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sentences </a:t>
            </a:r>
            <a:r>
              <a:rPr sz="1600" spc="-30" dirty="0">
                <a:solidFill>
                  <a:srgbClr val="041F4E"/>
                </a:solidFill>
                <a:latin typeface="Noto Sans"/>
                <a:cs typeface="Noto Sans"/>
              </a:rPr>
              <a:t>using </a:t>
            </a:r>
            <a:r>
              <a:rPr sz="1600" i="1" spc="-15" dirty="0">
                <a:solidFill>
                  <a:srgbClr val="041F4E"/>
                </a:solidFill>
                <a:latin typeface="Noto Sans"/>
                <a:cs typeface="Noto Sans"/>
              </a:rPr>
              <a:t>a</a:t>
            </a:r>
            <a:r>
              <a:rPr sz="1600" spc="-15" dirty="0">
                <a:solidFill>
                  <a:srgbClr val="041F4E"/>
                </a:solidFill>
                <a:latin typeface="Noto Sans"/>
                <a:cs typeface="Noto Sans"/>
              </a:rPr>
              <a:t>/</a:t>
            </a:r>
            <a:r>
              <a:rPr sz="1600" i="1" spc="-15" dirty="0">
                <a:solidFill>
                  <a:srgbClr val="041F4E"/>
                </a:solidFill>
                <a:latin typeface="Noto Sans"/>
                <a:cs typeface="Noto Sans"/>
              </a:rPr>
              <a:t>an</a:t>
            </a:r>
            <a:r>
              <a:rPr sz="1600" spc="-15" dirty="0">
                <a:solidFill>
                  <a:srgbClr val="041F4E"/>
                </a:solidFill>
                <a:latin typeface="Noto Sans"/>
                <a:cs typeface="Noto Sans"/>
              </a:rPr>
              <a:t>/</a:t>
            </a:r>
            <a:r>
              <a:rPr sz="1600" i="1" spc="-15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600" spc="-15" dirty="0">
                <a:solidFill>
                  <a:srgbClr val="041F4E"/>
                </a:solidFill>
                <a:latin typeface="Noto Sans"/>
                <a:cs typeface="Noto Sans"/>
              </a:rPr>
              <a:t>and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no  </a:t>
            </a:r>
            <a:r>
              <a:rPr sz="1600" spc="-15" dirty="0">
                <a:solidFill>
                  <a:srgbClr val="041F4E"/>
                </a:solidFill>
                <a:latin typeface="Noto Sans"/>
                <a:cs typeface="Noto Sans"/>
              </a:rPr>
              <a:t>article?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1200" y="1015364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1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56476" y="5169408"/>
            <a:ext cx="2036445" cy="398145"/>
          </a:xfrm>
          <a:custGeom>
            <a:avLst/>
            <a:gdLst/>
            <a:ahLst/>
            <a:cxnLst/>
            <a:rect l="l" t="t" r="r" b="b"/>
            <a:pathLst>
              <a:path w="2036445" h="398145">
                <a:moveTo>
                  <a:pt x="2036064" y="0"/>
                </a:moveTo>
                <a:lnTo>
                  <a:pt x="0" y="0"/>
                </a:lnTo>
                <a:lnTo>
                  <a:pt x="0" y="397764"/>
                </a:lnTo>
                <a:lnTo>
                  <a:pt x="2036064" y="397764"/>
                </a:lnTo>
                <a:lnTo>
                  <a:pt x="2036064" y="0"/>
                </a:lnTo>
                <a:close/>
              </a:path>
            </a:pathLst>
          </a:custGeom>
          <a:solidFill>
            <a:srgbClr val="FF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037196" y="5255209"/>
            <a:ext cx="119380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266065" algn="l"/>
              </a:tabLst>
            </a:pP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d.	(-) no</a:t>
            </a:r>
            <a:r>
              <a:rPr sz="1200" b="1" spc="-6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869179" y="5169408"/>
            <a:ext cx="1987550" cy="398145"/>
          </a:xfrm>
          <a:custGeom>
            <a:avLst/>
            <a:gdLst/>
            <a:ahLst/>
            <a:cxnLst/>
            <a:rect l="l" t="t" r="r" b="b"/>
            <a:pathLst>
              <a:path w="1987550" h="398145">
                <a:moveTo>
                  <a:pt x="1987296" y="0"/>
                </a:moveTo>
                <a:lnTo>
                  <a:pt x="0" y="0"/>
                </a:lnTo>
                <a:lnTo>
                  <a:pt x="0" y="397764"/>
                </a:lnTo>
                <a:lnTo>
                  <a:pt x="1987296" y="397764"/>
                </a:lnTo>
                <a:lnTo>
                  <a:pt x="1987296" y="0"/>
                </a:lnTo>
                <a:close/>
              </a:path>
            </a:pathLst>
          </a:custGeom>
          <a:solidFill>
            <a:srgbClr val="FF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050535" y="5255209"/>
            <a:ext cx="53594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266065" algn="l"/>
              </a:tabLst>
            </a:pPr>
            <a:r>
              <a:rPr sz="1200" b="1" spc="-10" dirty="0">
                <a:solidFill>
                  <a:srgbClr val="041F4E"/>
                </a:solidFill>
                <a:latin typeface="Noto Sans"/>
                <a:cs typeface="Noto Sans"/>
              </a:rPr>
              <a:t>c</a:t>
            </a: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.	</a:t>
            </a:r>
            <a:r>
              <a:rPr sz="1200" b="1" spc="-10" dirty="0">
                <a:solidFill>
                  <a:srgbClr val="041F4E"/>
                </a:solidFill>
                <a:latin typeface="Noto Sans"/>
                <a:cs typeface="Noto Sans"/>
              </a:rPr>
              <a:t>t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he</a:t>
            </a:r>
            <a:endParaRPr sz="1200">
              <a:latin typeface="Noto Sans"/>
              <a:cs typeface="Noto Sans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897636" y="4608576"/>
            <a:ext cx="7993380" cy="958850"/>
            <a:chOff x="897636" y="4608576"/>
            <a:chExt cx="7993380" cy="958850"/>
          </a:xfrm>
        </p:grpSpPr>
        <p:sp>
          <p:nvSpPr>
            <p:cNvPr id="8" name="object 8"/>
            <p:cNvSpPr/>
            <p:nvPr/>
          </p:nvSpPr>
          <p:spPr>
            <a:xfrm>
              <a:off x="897636" y="5169407"/>
              <a:ext cx="3973195" cy="398145"/>
            </a:xfrm>
            <a:custGeom>
              <a:avLst/>
              <a:gdLst/>
              <a:ahLst/>
              <a:cxnLst/>
              <a:rect l="l" t="t" r="r" b="b"/>
              <a:pathLst>
                <a:path w="3973195" h="398145">
                  <a:moveTo>
                    <a:pt x="3973068" y="0"/>
                  </a:moveTo>
                  <a:lnTo>
                    <a:pt x="1987296" y="0"/>
                  </a:lnTo>
                  <a:lnTo>
                    <a:pt x="0" y="0"/>
                  </a:lnTo>
                  <a:lnTo>
                    <a:pt x="0" y="397764"/>
                  </a:lnTo>
                  <a:lnTo>
                    <a:pt x="1987296" y="397764"/>
                  </a:lnTo>
                  <a:lnTo>
                    <a:pt x="3973068" y="397764"/>
                  </a:lnTo>
                  <a:lnTo>
                    <a:pt x="3973068" y="0"/>
                  </a:lnTo>
                  <a:close/>
                </a:path>
              </a:pathLst>
            </a:custGeom>
            <a:solidFill>
              <a:srgbClr val="FF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97636" y="4608576"/>
              <a:ext cx="7993380" cy="561340"/>
            </a:xfrm>
            <a:custGeom>
              <a:avLst/>
              <a:gdLst/>
              <a:ahLst/>
              <a:cxnLst/>
              <a:rect l="l" t="t" r="r" b="b"/>
              <a:pathLst>
                <a:path w="7993380" h="561339">
                  <a:moveTo>
                    <a:pt x="7993379" y="0"/>
                  </a:moveTo>
                  <a:lnTo>
                    <a:pt x="0" y="0"/>
                  </a:lnTo>
                  <a:lnTo>
                    <a:pt x="0" y="560832"/>
                  </a:lnTo>
                  <a:lnTo>
                    <a:pt x="7993379" y="560832"/>
                  </a:lnTo>
                  <a:lnTo>
                    <a:pt x="7993379" y="0"/>
                  </a:lnTo>
                  <a:close/>
                </a:path>
              </a:pathLst>
            </a:custGeom>
            <a:solidFill>
              <a:srgbClr val="FFF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97483" y="4760214"/>
            <a:ext cx="3966845" cy="704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4805" algn="l"/>
                <a:tab pos="1575435" algn="l"/>
              </a:tabLst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4	</a:t>
            </a:r>
            <a:r>
              <a:rPr sz="1400" b="1" u="sng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vegetarians 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do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not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eat</a:t>
            </a:r>
            <a:r>
              <a:rPr sz="1400" spc="-10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meat.</a:t>
            </a:r>
            <a:endParaRPr sz="1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00">
              <a:latin typeface="Noto Sans"/>
              <a:cs typeface="Noto Sans"/>
            </a:endParaRPr>
          </a:p>
          <a:p>
            <a:pPr marL="647065" indent="-267335">
              <a:lnSpc>
                <a:spcPct val="100000"/>
              </a:lnSpc>
              <a:buAutoNum type="alphaLcPeriod"/>
              <a:tabLst>
                <a:tab pos="647065" algn="l"/>
                <a:tab pos="647700" algn="l"/>
                <a:tab pos="2367280" algn="l"/>
                <a:tab pos="2633980" algn="l"/>
              </a:tabLst>
            </a:pP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a	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b.	</a:t>
            </a:r>
            <a:r>
              <a:rPr sz="1200" b="1" spc="-10" dirty="0">
                <a:solidFill>
                  <a:srgbClr val="041F4E"/>
                </a:solidFill>
                <a:latin typeface="Noto Sans"/>
                <a:cs typeface="Noto Sans"/>
              </a:rPr>
              <a:t>an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856476" y="3919728"/>
            <a:ext cx="2036445" cy="398145"/>
          </a:xfrm>
          <a:custGeom>
            <a:avLst/>
            <a:gdLst/>
            <a:ahLst/>
            <a:cxnLst/>
            <a:rect l="l" t="t" r="r" b="b"/>
            <a:pathLst>
              <a:path w="2036445" h="398145">
                <a:moveTo>
                  <a:pt x="2036064" y="0"/>
                </a:moveTo>
                <a:lnTo>
                  <a:pt x="0" y="0"/>
                </a:lnTo>
                <a:lnTo>
                  <a:pt x="0" y="397764"/>
                </a:lnTo>
                <a:lnTo>
                  <a:pt x="2036064" y="397764"/>
                </a:lnTo>
                <a:lnTo>
                  <a:pt x="2036064" y="0"/>
                </a:lnTo>
                <a:close/>
              </a:path>
            </a:pathLst>
          </a:custGeom>
          <a:solidFill>
            <a:srgbClr val="FF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037196" y="4005833"/>
            <a:ext cx="1193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266065" algn="l"/>
              </a:tabLst>
            </a:pP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d.	(-) </a:t>
            </a: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no</a:t>
            </a:r>
            <a:r>
              <a:rPr sz="1200" b="1" spc="-6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endParaRPr sz="1200">
              <a:latin typeface="Noto Sans"/>
              <a:cs typeface="Noto Sans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897636" y="3361944"/>
            <a:ext cx="7995284" cy="954405"/>
            <a:chOff x="897636" y="3361944"/>
            <a:chExt cx="7995284" cy="954405"/>
          </a:xfrm>
        </p:grpSpPr>
        <p:sp>
          <p:nvSpPr>
            <p:cNvPr id="14" name="object 14"/>
            <p:cNvSpPr/>
            <p:nvPr/>
          </p:nvSpPr>
          <p:spPr>
            <a:xfrm>
              <a:off x="897636" y="3919740"/>
              <a:ext cx="5958840" cy="396240"/>
            </a:xfrm>
            <a:custGeom>
              <a:avLst/>
              <a:gdLst/>
              <a:ahLst/>
              <a:cxnLst/>
              <a:rect l="l" t="t" r="r" b="b"/>
              <a:pathLst>
                <a:path w="5958840" h="396239">
                  <a:moveTo>
                    <a:pt x="5958840" y="0"/>
                  </a:moveTo>
                  <a:lnTo>
                    <a:pt x="3973068" y="0"/>
                  </a:lnTo>
                  <a:lnTo>
                    <a:pt x="3971544" y="0"/>
                  </a:lnTo>
                  <a:lnTo>
                    <a:pt x="1987296" y="0"/>
                  </a:lnTo>
                  <a:lnTo>
                    <a:pt x="0" y="0"/>
                  </a:lnTo>
                  <a:lnTo>
                    <a:pt x="0" y="396227"/>
                  </a:lnTo>
                  <a:lnTo>
                    <a:pt x="1987296" y="396227"/>
                  </a:lnTo>
                  <a:lnTo>
                    <a:pt x="3971544" y="396227"/>
                  </a:lnTo>
                  <a:lnTo>
                    <a:pt x="3973068" y="396227"/>
                  </a:lnTo>
                  <a:lnTo>
                    <a:pt x="5958840" y="396227"/>
                  </a:lnTo>
                  <a:lnTo>
                    <a:pt x="5958840" y="0"/>
                  </a:lnTo>
                  <a:close/>
                </a:path>
              </a:pathLst>
            </a:custGeom>
            <a:solidFill>
              <a:srgbClr val="FF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99160" y="3361944"/>
              <a:ext cx="7993380" cy="559435"/>
            </a:xfrm>
            <a:custGeom>
              <a:avLst/>
              <a:gdLst/>
              <a:ahLst/>
              <a:cxnLst/>
              <a:rect l="l" t="t" r="r" b="b"/>
              <a:pathLst>
                <a:path w="7993380" h="559435">
                  <a:moveTo>
                    <a:pt x="7993380" y="0"/>
                  </a:moveTo>
                  <a:lnTo>
                    <a:pt x="0" y="0"/>
                  </a:lnTo>
                  <a:lnTo>
                    <a:pt x="0" y="559308"/>
                  </a:lnTo>
                  <a:lnTo>
                    <a:pt x="7993380" y="559308"/>
                  </a:lnTo>
                  <a:lnTo>
                    <a:pt x="7993380" y="0"/>
                  </a:lnTo>
                  <a:close/>
                </a:path>
              </a:pathLst>
            </a:custGeom>
            <a:solidFill>
              <a:srgbClr val="FFF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710590" y="3511753"/>
            <a:ext cx="4875530" cy="702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32105" algn="l"/>
                <a:tab pos="3266440" algn="l"/>
              </a:tabLst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3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Yesterday’s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 test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was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hardest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test</a:t>
            </a:r>
            <a:r>
              <a:rPr sz="1400" spc="-4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ever!</a:t>
            </a:r>
            <a:endParaRPr sz="1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00">
              <a:latin typeface="Noto Sans"/>
              <a:cs typeface="Noto Sans"/>
            </a:endParaRPr>
          </a:p>
          <a:p>
            <a:pPr marL="634365" indent="-267335">
              <a:lnSpc>
                <a:spcPct val="100000"/>
              </a:lnSpc>
              <a:buAutoNum type="alphaLcPeriod"/>
              <a:tabLst>
                <a:tab pos="634365" algn="l"/>
                <a:tab pos="635000" algn="l"/>
                <a:tab pos="2353945" algn="l"/>
                <a:tab pos="2620645" algn="l"/>
                <a:tab pos="4339590" algn="l"/>
                <a:tab pos="4606290" algn="l"/>
              </a:tabLst>
            </a:pP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a	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b</a:t>
            </a: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.	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a</a:t>
            </a: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n	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c</a:t>
            </a: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.	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t</a:t>
            </a: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he</a:t>
            </a:r>
            <a:endParaRPr sz="1200">
              <a:latin typeface="Noto Sans"/>
              <a:cs typeface="Noto Sans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897636" y="2113788"/>
            <a:ext cx="7995284" cy="954405"/>
            <a:chOff x="897636" y="2113788"/>
            <a:chExt cx="7995284" cy="954405"/>
          </a:xfrm>
        </p:grpSpPr>
        <p:sp>
          <p:nvSpPr>
            <p:cNvPr id="18" name="object 18"/>
            <p:cNvSpPr/>
            <p:nvPr/>
          </p:nvSpPr>
          <p:spPr>
            <a:xfrm>
              <a:off x="897636" y="2668523"/>
              <a:ext cx="7995284" cy="399415"/>
            </a:xfrm>
            <a:custGeom>
              <a:avLst/>
              <a:gdLst/>
              <a:ahLst/>
              <a:cxnLst/>
              <a:rect l="l" t="t" r="r" b="b"/>
              <a:pathLst>
                <a:path w="7995284" h="399414">
                  <a:moveTo>
                    <a:pt x="7994904" y="1524"/>
                  </a:moveTo>
                  <a:lnTo>
                    <a:pt x="5958840" y="1524"/>
                  </a:lnTo>
                  <a:lnTo>
                    <a:pt x="5958840" y="0"/>
                  </a:lnTo>
                  <a:lnTo>
                    <a:pt x="3973068" y="0"/>
                  </a:lnTo>
                  <a:lnTo>
                    <a:pt x="3971544" y="0"/>
                  </a:lnTo>
                  <a:lnTo>
                    <a:pt x="1987296" y="0"/>
                  </a:lnTo>
                  <a:lnTo>
                    <a:pt x="0" y="0"/>
                  </a:lnTo>
                  <a:lnTo>
                    <a:pt x="0" y="397764"/>
                  </a:lnTo>
                  <a:lnTo>
                    <a:pt x="1987296" y="397764"/>
                  </a:lnTo>
                  <a:lnTo>
                    <a:pt x="3971544" y="397764"/>
                  </a:lnTo>
                  <a:lnTo>
                    <a:pt x="3973068" y="397764"/>
                  </a:lnTo>
                  <a:lnTo>
                    <a:pt x="5958840" y="397764"/>
                  </a:lnTo>
                  <a:lnTo>
                    <a:pt x="5958840" y="399288"/>
                  </a:lnTo>
                  <a:lnTo>
                    <a:pt x="7994904" y="399288"/>
                  </a:lnTo>
                  <a:lnTo>
                    <a:pt x="7994904" y="1524"/>
                  </a:lnTo>
                  <a:close/>
                </a:path>
              </a:pathLst>
            </a:custGeom>
            <a:solidFill>
              <a:srgbClr val="FF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99160" y="2113788"/>
              <a:ext cx="7993380" cy="559435"/>
            </a:xfrm>
            <a:custGeom>
              <a:avLst/>
              <a:gdLst/>
              <a:ahLst/>
              <a:cxnLst/>
              <a:rect l="l" t="t" r="r" b="b"/>
              <a:pathLst>
                <a:path w="7993380" h="559435">
                  <a:moveTo>
                    <a:pt x="7993380" y="0"/>
                  </a:moveTo>
                  <a:lnTo>
                    <a:pt x="0" y="0"/>
                  </a:lnTo>
                  <a:lnTo>
                    <a:pt x="0" y="559308"/>
                  </a:lnTo>
                  <a:lnTo>
                    <a:pt x="7993380" y="559308"/>
                  </a:lnTo>
                  <a:lnTo>
                    <a:pt x="7993380" y="0"/>
                  </a:lnTo>
                  <a:close/>
                </a:path>
              </a:pathLst>
            </a:custGeom>
            <a:solidFill>
              <a:srgbClr val="FFF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710590" y="2264156"/>
            <a:ext cx="7999730" cy="7004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32105" algn="l"/>
                <a:tab pos="5574030" algn="l"/>
              </a:tabLst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2	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John 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bought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 new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car last</a:t>
            </a:r>
            <a:r>
              <a:rPr sz="1400" spc="3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week.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Unfortunately,</a:t>
            </a:r>
            <a:r>
              <a:rPr sz="1400" u="sng" spc="-10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car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broke down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after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</a:t>
            </a:r>
            <a:r>
              <a:rPr sz="1400" spc="-6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week.</a:t>
            </a:r>
            <a:endParaRPr sz="1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00">
              <a:latin typeface="Noto Sans"/>
              <a:cs typeface="Noto Sans"/>
            </a:endParaRPr>
          </a:p>
          <a:p>
            <a:pPr marL="634365" indent="-267335">
              <a:lnSpc>
                <a:spcPct val="100000"/>
              </a:lnSpc>
              <a:buAutoNum type="alphaLcPeriod"/>
              <a:tabLst>
                <a:tab pos="634365" algn="l"/>
                <a:tab pos="635000" algn="l"/>
                <a:tab pos="2353945" algn="l"/>
                <a:tab pos="2620645" algn="l"/>
                <a:tab pos="4339590" algn="l"/>
                <a:tab pos="4606290" algn="l"/>
                <a:tab pos="6326505" algn="l"/>
                <a:tab pos="6593205" algn="l"/>
              </a:tabLst>
            </a:pP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a	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b.	an	c.	the	d.	(-) </a:t>
            </a: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no</a:t>
            </a:r>
            <a:r>
              <a:rPr sz="1200" b="1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808979" y="1517535"/>
            <a:ext cx="2083561" cy="374136"/>
          </a:xfrm>
          <a:custGeom>
            <a:avLst/>
            <a:gdLst/>
            <a:ahLst/>
            <a:cxnLst/>
            <a:rect l="l" t="t" r="r" b="b"/>
            <a:pathLst>
              <a:path w="2034540" h="391794">
                <a:moveTo>
                  <a:pt x="2034540" y="0"/>
                </a:moveTo>
                <a:lnTo>
                  <a:pt x="0" y="0"/>
                </a:lnTo>
                <a:lnTo>
                  <a:pt x="0" y="391667"/>
                </a:lnTo>
                <a:lnTo>
                  <a:pt x="2034540" y="391667"/>
                </a:lnTo>
                <a:lnTo>
                  <a:pt x="2034540" y="0"/>
                </a:lnTo>
                <a:close/>
              </a:path>
            </a:pathLst>
          </a:custGeom>
          <a:solidFill>
            <a:srgbClr val="FF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039609" y="1509140"/>
            <a:ext cx="1193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266065" algn="l"/>
              </a:tabLst>
            </a:pP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d.	(-) </a:t>
            </a: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no</a:t>
            </a:r>
            <a:r>
              <a:rPr sz="1200" b="1" spc="-6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endParaRPr sz="1200">
              <a:latin typeface="Noto Sans"/>
              <a:cs typeface="Noto Sans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838835" y="863987"/>
            <a:ext cx="7993380" cy="1027684"/>
            <a:chOff x="887856" y="789317"/>
            <a:chExt cx="7993380" cy="1027684"/>
          </a:xfrm>
        </p:grpSpPr>
        <p:sp>
          <p:nvSpPr>
            <p:cNvPr id="24" name="object 24"/>
            <p:cNvSpPr/>
            <p:nvPr/>
          </p:nvSpPr>
          <p:spPr>
            <a:xfrm>
              <a:off x="899160" y="1426476"/>
              <a:ext cx="5958840" cy="390525"/>
            </a:xfrm>
            <a:custGeom>
              <a:avLst/>
              <a:gdLst/>
              <a:ahLst/>
              <a:cxnLst/>
              <a:rect l="l" t="t" r="r" b="b"/>
              <a:pathLst>
                <a:path w="5958840" h="390525">
                  <a:moveTo>
                    <a:pt x="5958840" y="0"/>
                  </a:moveTo>
                  <a:lnTo>
                    <a:pt x="3973068" y="0"/>
                  </a:lnTo>
                  <a:lnTo>
                    <a:pt x="1985772" y="0"/>
                  </a:lnTo>
                  <a:lnTo>
                    <a:pt x="0" y="0"/>
                  </a:lnTo>
                  <a:lnTo>
                    <a:pt x="0" y="390131"/>
                  </a:lnTo>
                  <a:lnTo>
                    <a:pt x="1985772" y="390131"/>
                  </a:lnTo>
                  <a:lnTo>
                    <a:pt x="3973068" y="390131"/>
                  </a:lnTo>
                  <a:lnTo>
                    <a:pt x="5958840" y="390131"/>
                  </a:lnTo>
                  <a:lnTo>
                    <a:pt x="5958840" y="0"/>
                  </a:lnTo>
                  <a:close/>
                </a:path>
              </a:pathLst>
            </a:custGeom>
            <a:solidFill>
              <a:srgbClr val="FF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87856" y="789317"/>
              <a:ext cx="7993380" cy="561340"/>
            </a:xfrm>
            <a:custGeom>
              <a:avLst/>
              <a:gdLst/>
              <a:ahLst/>
              <a:cxnLst/>
              <a:rect l="l" t="t" r="r" b="b"/>
              <a:pathLst>
                <a:path w="7993380" h="561340">
                  <a:moveTo>
                    <a:pt x="7993380" y="0"/>
                  </a:moveTo>
                  <a:lnTo>
                    <a:pt x="0" y="0"/>
                  </a:lnTo>
                  <a:lnTo>
                    <a:pt x="0" y="560832"/>
                  </a:lnTo>
                  <a:lnTo>
                    <a:pt x="7993380" y="560832"/>
                  </a:lnTo>
                  <a:lnTo>
                    <a:pt x="7993380" y="0"/>
                  </a:lnTo>
                  <a:close/>
                </a:path>
              </a:pathLst>
            </a:custGeom>
            <a:solidFill>
              <a:srgbClr val="FFF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1043330" y="1069657"/>
            <a:ext cx="4763135" cy="7010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2332355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stayed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in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extraordinary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hotel in</a:t>
            </a:r>
            <a:r>
              <a:rPr sz="1400" spc="-4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Miami.</a:t>
            </a:r>
            <a:endParaRPr sz="1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00">
              <a:latin typeface="Noto Sans"/>
              <a:cs typeface="Noto Sans"/>
            </a:endParaRPr>
          </a:p>
          <a:p>
            <a:pPr marL="35560">
              <a:lnSpc>
                <a:spcPct val="100000"/>
              </a:lnSpc>
              <a:tabLst>
                <a:tab pos="302895" algn="l"/>
                <a:tab pos="2022475" algn="l"/>
                <a:tab pos="2289175" algn="l"/>
                <a:tab pos="4009390" algn="l"/>
                <a:tab pos="4276090" algn="l"/>
              </a:tabLst>
            </a:pP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a.	</a:t>
            </a:r>
            <a:r>
              <a:rPr sz="1200" b="1" dirty="0">
                <a:solidFill>
                  <a:srgbClr val="041F4E"/>
                </a:solidFill>
                <a:latin typeface="Noto Sans"/>
                <a:cs typeface="Noto Sans"/>
              </a:rPr>
              <a:t>a	</a:t>
            </a:r>
            <a:r>
              <a:rPr sz="1200" b="1" spc="-5" dirty="0">
                <a:solidFill>
                  <a:srgbClr val="041F4E"/>
                </a:solidFill>
                <a:latin typeface="Noto Sans"/>
                <a:cs typeface="Noto Sans"/>
              </a:rPr>
              <a:t>b.	an	c.	the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805635" y="169545"/>
            <a:ext cx="500083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Choose </a:t>
            </a:r>
            <a:r>
              <a:rPr sz="2400" spc="-5" dirty="0"/>
              <a:t>the correct</a:t>
            </a:r>
            <a:r>
              <a:rPr sz="2400" spc="-70" dirty="0"/>
              <a:t> </a:t>
            </a:r>
            <a:r>
              <a:rPr sz="2400" spc="-5" dirty="0"/>
              <a:t>option</a:t>
            </a:r>
            <a:r>
              <a:rPr lang="en-MY" sz="2400" spc="-5" dirty="0"/>
              <a:t> </a:t>
            </a:r>
            <a:fld id="{81D60167-4931-47E6-BA6A-407CBD079E47}" type="slidenum">
              <a:rPr lang="en-MY" sz="2000" smtClean="0"/>
              <a:pPr marL="12700">
                <a:lnSpc>
                  <a:spcPct val="100000"/>
                </a:lnSpc>
                <a:spcBef>
                  <a:spcPts val="100"/>
                </a:spcBef>
              </a:pPr>
              <a:t>15</a:t>
            </a:fld>
            <a:endParaRPr sz="2400" dirty="0"/>
          </a:p>
        </p:txBody>
      </p:sp>
      <p:sp>
        <p:nvSpPr>
          <p:cNvPr id="28" name="object 28"/>
          <p:cNvSpPr txBox="1"/>
          <p:nvPr/>
        </p:nvSpPr>
        <p:spPr>
          <a:xfrm>
            <a:off x="125595" y="826666"/>
            <a:ext cx="268605" cy="1574800"/>
          </a:xfrm>
          <a:prstGeom prst="rect">
            <a:avLst/>
          </a:prstGeom>
        </p:spPr>
        <p:txBody>
          <a:bodyPr vert="vert270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Additional</a:t>
            </a:r>
            <a:r>
              <a:rPr sz="1400" spc="-8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practice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452104" y="200660"/>
            <a:ext cx="432816" cy="431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3943" y="1828545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1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3333" y="2660650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2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3333" y="3493134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3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3333" y="4325239"/>
            <a:ext cx="1276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4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3333" y="5157597"/>
            <a:ext cx="1276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5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59080" y="169545"/>
            <a:ext cx="431413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Complete the</a:t>
            </a:r>
            <a:r>
              <a:rPr sz="2400" spc="-65" dirty="0"/>
              <a:t> </a:t>
            </a:r>
            <a:r>
              <a:rPr sz="2400" spc="-10" dirty="0"/>
              <a:t>sentences</a:t>
            </a:r>
            <a:endParaRPr sz="2400" dirty="0"/>
          </a:p>
        </p:txBody>
      </p:sp>
      <p:sp>
        <p:nvSpPr>
          <p:cNvPr id="26" name="object 2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886764" y="611886"/>
            <a:ext cx="404114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Fill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b="1" spc="-25" dirty="0">
                <a:solidFill>
                  <a:srgbClr val="041F4E"/>
                </a:solidFill>
                <a:latin typeface="Noto Sans"/>
                <a:cs typeface="Noto Sans"/>
              </a:rPr>
              <a:t>gaps 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using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the options in the box</a:t>
            </a:r>
            <a:r>
              <a:rPr lang="en-MY" sz="1400" spc="-5" dirty="0">
                <a:solidFill>
                  <a:srgbClr val="041F4E"/>
                </a:solidFill>
                <a:latin typeface="Noto Sans"/>
                <a:cs typeface="Noto Sans"/>
              </a:rPr>
              <a:t>es below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.</a:t>
            </a:r>
            <a:endParaRPr sz="1400" dirty="0">
              <a:latin typeface="Noto Sans"/>
              <a:cs typeface="Noto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27747" y="1604772"/>
            <a:ext cx="1765300" cy="401002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50">
              <a:latin typeface="Times New Roman"/>
              <a:cs typeface="Times New Roman"/>
            </a:endParaRPr>
          </a:p>
          <a:p>
            <a:pPr marL="746760" marR="737235" indent="635" algn="ctr">
              <a:lnSpc>
                <a:spcPct val="117900"/>
              </a:lnSpc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 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 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the</a:t>
            </a:r>
            <a:endParaRPr sz="1400">
              <a:latin typeface="Noto Sans"/>
              <a:cs typeface="Noto Sans"/>
            </a:endParaRPr>
          </a:p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(-) no</a:t>
            </a:r>
            <a:r>
              <a:rPr sz="1400" spc="-4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99160" y="1604772"/>
            <a:ext cx="6053455" cy="72263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137795" rIns="0" bIns="0" rtlCol="0">
            <a:spAutoFit/>
          </a:bodyPr>
          <a:lstStyle/>
          <a:p>
            <a:pPr marL="196215" marR="1211580">
              <a:lnSpc>
                <a:spcPct val="100000"/>
              </a:lnSpc>
              <a:spcBef>
                <a:spcPts val="1085"/>
              </a:spcBef>
              <a:tabLst>
                <a:tab pos="1875155" algn="l"/>
                <a:tab pos="2817495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We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finally</a:t>
            </a:r>
            <a:r>
              <a:rPr sz="1400" spc="-5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found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	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apartment,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but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we</a:t>
            </a:r>
            <a:r>
              <a:rPr sz="1400" spc="-8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don't  have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keys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yet.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899160" y="2426207"/>
            <a:ext cx="6053455" cy="722630"/>
            <a:chOff x="899160" y="2426207"/>
            <a:chExt cx="6053455" cy="722630"/>
          </a:xfrm>
        </p:grpSpPr>
        <p:sp>
          <p:nvSpPr>
            <p:cNvPr id="12" name="object 12"/>
            <p:cNvSpPr/>
            <p:nvPr/>
          </p:nvSpPr>
          <p:spPr>
            <a:xfrm>
              <a:off x="899160" y="2426207"/>
              <a:ext cx="6053455" cy="722630"/>
            </a:xfrm>
            <a:custGeom>
              <a:avLst/>
              <a:gdLst/>
              <a:ahLst/>
              <a:cxnLst/>
              <a:rect l="l" t="t" r="r" b="b"/>
              <a:pathLst>
                <a:path w="6053455" h="722630">
                  <a:moveTo>
                    <a:pt x="6053327" y="0"/>
                  </a:moveTo>
                  <a:lnTo>
                    <a:pt x="0" y="0"/>
                  </a:lnTo>
                  <a:lnTo>
                    <a:pt x="0" y="722376"/>
                  </a:lnTo>
                  <a:lnTo>
                    <a:pt x="6053327" y="722376"/>
                  </a:lnTo>
                  <a:lnTo>
                    <a:pt x="6053327" y="0"/>
                  </a:lnTo>
                  <a:close/>
                </a:path>
              </a:pathLst>
            </a:custGeom>
            <a:solidFill>
              <a:srgbClr val="FFF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95756" y="2764061"/>
              <a:ext cx="1188085" cy="0"/>
            </a:xfrm>
            <a:custGeom>
              <a:avLst/>
              <a:gdLst/>
              <a:ahLst/>
              <a:cxnLst/>
              <a:rect l="l" t="t" r="r" b="b"/>
              <a:pathLst>
                <a:path w="1188085">
                  <a:moveTo>
                    <a:pt x="0" y="0"/>
                  </a:moveTo>
                  <a:lnTo>
                    <a:pt x="1188076" y="0"/>
                  </a:lnTo>
                </a:path>
              </a:pathLst>
            </a:custGeom>
            <a:ln w="11406">
              <a:solidFill>
                <a:srgbClr val="031E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899160" y="2426207"/>
            <a:ext cx="6053455" cy="722630"/>
          </a:xfrm>
          <a:prstGeom prst="rect">
            <a:avLst/>
          </a:prstGeom>
        </p:spPr>
        <p:txBody>
          <a:bodyPr vert="horz" wrap="square" lIns="0" tIns="137795" rIns="0" bIns="0" rtlCol="0">
            <a:spAutoFit/>
          </a:bodyPr>
          <a:lstStyle/>
          <a:p>
            <a:pPr marL="1431290">
              <a:lnSpc>
                <a:spcPct val="100000"/>
              </a:lnSpc>
              <a:spcBef>
                <a:spcPts val="1085"/>
              </a:spcBef>
              <a:tabLst>
                <a:tab pos="3776345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pet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shop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has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pretty 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good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selection</a:t>
            </a:r>
            <a:r>
              <a:rPr sz="1400" spc="-3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of</a:t>
            </a:r>
            <a:endParaRPr sz="1400">
              <a:latin typeface="Noto Sans"/>
              <a:cs typeface="Noto Sans"/>
            </a:endParaRPr>
          </a:p>
          <a:p>
            <a:pPr marL="196215">
              <a:lnSpc>
                <a:spcPct val="100000"/>
              </a:lnSpc>
              <a:spcBef>
                <a:spcPts val="5"/>
              </a:spcBef>
              <a:tabLst>
                <a:tab pos="1427480" algn="l"/>
              </a:tabLst>
            </a:pPr>
            <a:r>
              <a:rPr sz="1400" u="sng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collars.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899160" y="3249167"/>
            <a:ext cx="6053455" cy="721360"/>
            <a:chOff x="899160" y="3249167"/>
            <a:chExt cx="6053455" cy="721360"/>
          </a:xfrm>
        </p:grpSpPr>
        <p:sp>
          <p:nvSpPr>
            <p:cNvPr id="16" name="object 16"/>
            <p:cNvSpPr/>
            <p:nvPr/>
          </p:nvSpPr>
          <p:spPr>
            <a:xfrm>
              <a:off x="899160" y="3249167"/>
              <a:ext cx="6053455" cy="721360"/>
            </a:xfrm>
            <a:custGeom>
              <a:avLst/>
              <a:gdLst/>
              <a:ahLst/>
              <a:cxnLst/>
              <a:rect l="l" t="t" r="r" b="b"/>
              <a:pathLst>
                <a:path w="6053455" h="721360">
                  <a:moveTo>
                    <a:pt x="6053327" y="0"/>
                  </a:moveTo>
                  <a:lnTo>
                    <a:pt x="0" y="0"/>
                  </a:lnTo>
                  <a:lnTo>
                    <a:pt x="0" y="720852"/>
                  </a:lnTo>
                  <a:lnTo>
                    <a:pt x="6053327" y="720852"/>
                  </a:lnTo>
                  <a:lnTo>
                    <a:pt x="6053327" y="0"/>
                  </a:lnTo>
                  <a:close/>
                </a:path>
              </a:pathLst>
            </a:custGeom>
            <a:solidFill>
              <a:srgbClr val="FFF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095756" y="3799492"/>
              <a:ext cx="1188085" cy="0"/>
            </a:xfrm>
            <a:custGeom>
              <a:avLst/>
              <a:gdLst/>
              <a:ahLst/>
              <a:cxnLst/>
              <a:rect l="l" t="t" r="r" b="b"/>
              <a:pathLst>
                <a:path w="1188085">
                  <a:moveTo>
                    <a:pt x="0" y="0"/>
                  </a:moveTo>
                  <a:lnTo>
                    <a:pt x="1188076" y="0"/>
                  </a:lnTo>
                </a:path>
              </a:pathLst>
            </a:custGeom>
            <a:ln w="11406">
              <a:solidFill>
                <a:srgbClr val="031E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899160" y="3249167"/>
            <a:ext cx="6053455" cy="72136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431290" marR="220979" indent="-1235710">
              <a:lnSpc>
                <a:spcPct val="100000"/>
              </a:lnSpc>
              <a:spcBef>
                <a:spcPts val="1080"/>
              </a:spcBef>
              <a:tabLst>
                <a:tab pos="2710180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Semi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works</a:t>
            </a:r>
            <a:r>
              <a:rPr sz="1400" spc="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for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Arabian company which specialises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in  space</a:t>
            </a:r>
            <a:r>
              <a:rPr sz="1400" spc="-3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communications.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899160" y="4070603"/>
            <a:ext cx="6053455" cy="721360"/>
            <a:chOff x="899160" y="4070603"/>
            <a:chExt cx="6053455" cy="721360"/>
          </a:xfrm>
        </p:grpSpPr>
        <p:sp>
          <p:nvSpPr>
            <p:cNvPr id="20" name="object 20"/>
            <p:cNvSpPr/>
            <p:nvPr/>
          </p:nvSpPr>
          <p:spPr>
            <a:xfrm>
              <a:off x="899160" y="4070603"/>
              <a:ext cx="6053455" cy="721360"/>
            </a:xfrm>
            <a:custGeom>
              <a:avLst/>
              <a:gdLst/>
              <a:ahLst/>
              <a:cxnLst/>
              <a:rect l="l" t="t" r="r" b="b"/>
              <a:pathLst>
                <a:path w="6053455" h="721360">
                  <a:moveTo>
                    <a:pt x="6053327" y="0"/>
                  </a:moveTo>
                  <a:lnTo>
                    <a:pt x="0" y="0"/>
                  </a:lnTo>
                  <a:lnTo>
                    <a:pt x="0" y="720852"/>
                  </a:lnTo>
                  <a:lnTo>
                    <a:pt x="6053327" y="720852"/>
                  </a:lnTo>
                  <a:lnTo>
                    <a:pt x="6053327" y="0"/>
                  </a:lnTo>
                  <a:close/>
                </a:path>
              </a:pathLst>
            </a:custGeom>
            <a:solidFill>
              <a:srgbClr val="FFF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287668" y="4408076"/>
              <a:ext cx="1188720" cy="0"/>
            </a:xfrm>
            <a:custGeom>
              <a:avLst/>
              <a:gdLst/>
              <a:ahLst/>
              <a:cxnLst/>
              <a:rect l="l" t="t" r="r" b="b"/>
              <a:pathLst>
                <a:path w="1188720">
                  <a:moveTo>
                    <a:pt x="0" y="0"/>
                  </a:moveTo>
                  <a:lnTo>
                    <a:pt x="1188287" y="0"/>
                  </a:lnTo>
                </a:path>
              </a:pathLst>
            </a:custGeom>
            <a:ln w="11406">
              <a:solidFill>
                <a:srgbClr val="031E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1095755" y="4195317"/>
            <a:ext cx="554990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  <a:tabLst>
                <a:tab pos="2427605" algn="l"/>
                <a:tab pos="2821940" algn="l"/>
                <a:tab pos="5107305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When </a:t>
            </a:r>
            <a:r>
              <a:rPr sz="1400" spc="-85" dirty="0">
                <a:solidFill>
                  <a:srgbClr val="041F4E"/>
                </a:solidFill>
                <a:latin typeface="Noto Sans"/>
                <a:cs typeface="Noto Sans"/>
              </a:rPr>
              <a:t>I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was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n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Ch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i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na,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85" dirty="0">
                <a:solidFill>
                  <a:srgbClr val="041F4E"/>
                </a:solidFill>
                <a:latin typeface="Noto Sans"/>
                <a:cs typeface="Noto Sans"/>
              </a:rPr>
              <a:t>I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staye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d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n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u="sng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hotel 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with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walls</a:t>
            </a:r>
            <a:r>
              <a:rPr sz="1400" spc="-4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made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of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	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gold.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99160" y="4892040"/>
            <a:ext cx="6053455" cy="72263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650">
              <a:latin typeface="Times New Roman"/>
              <a:cs typeface="Times New Roman"/>
            </a:endParaRPr>
          </a:p>
          <a:p>
            <a:pPr marL="196215">
              <a:lnSpc>
                <a:spcPct val="100000"/>
              </a:lnSpc>
              <a:tabLst>
                <a:tab pos="2501265" algn="l"/>
              </a:tabLst>
            </a:pP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We</a:t>
            </a:r>
            <a:r>
              <a:rPr sz="1400" spc="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only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had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bread and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butter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for dinner last</a:t>
            </a:r>
            <a:r>
              <a:rPr sz="1400" spc="-6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night.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5595" y="826666"/>
            <a:ext cx="268605" cy="1574800"/>
          </a:xfrm>
          <a:prstGeom prst="rect">
            <a:avLst/>
          </a:prstGeom>
        </p:spPr>
        <p:txBody>
          <a:bodyPr vert="vert270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Additional</a:t>
            </a:r>
            <a:r>
              <a:rPr sz="1400" spc="-8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practice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8452104" y="200660"/>
            <a:ext cx="432816" cy="431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9160" y="1888235"/>
            <a:ext cx="3672840" cy="36377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9081" y="169545"/>
            <a:ext cx="4617034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Talk </a:t>
            </a:r>
            <a:r>
              <a:rPr sz="2400" dirty="0"/>
              <a:t>about a bad TV</a:t>
            </a:r>
            <a:r>
              <a:rPr sz="2400" spc="-90" dirty="0"/>
              <a:t> </a:t>
            </a:r>
            <a:r>
              <a:rPr sz="2400" spc="-5" dirty="0"/>
              <a:t>series</a:t>
            </a:r>
            <a:r>
              <a:rPr lang="en-MY" sz="2400" spc="-5" dirty="0"/>
              <a:t>  19</a:t>
            </a:r>
            <a:endParaRPr sz="2400" dirty="0"/>
          </a:p>
        </p:txBody>
      </p:sp>
      <p:sp>
        <p:nvSpPr>
          <p:cNvPr id="4" name="object 4"/>
          <p:cNvSpPr txBox="1"/>
          <p:nvPr/>
        </p:nvSpPr>
        <p:spPr>
          <a:xfrm>
            <a:off x="886764" y="611886"/>
            <a:ext cx="7304405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Talk about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TV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series you would not recommend. Use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ideas in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box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to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help you.  Remember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correct use of</a:t>
            </a:r>
            <a:r>
              <a:rPr sz="1400" spc="-6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articles.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92040" y="1891283"/>
            <a:ext cx="3992879" cy="79438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type of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TV</a:t>
            </a:r>
            <a:r>
              <a:rPr sz="1400" spc="-15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series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92040" y="2836164"/>
            <a:ext cx="4000500" cy="794385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Times New Roman"/>
              <a:cs typeface="Times New Roman"/>
            </a:endParaRPr>
          </a:p>
          <a:p>
            <a:pPr marL="1104900">
              <a:lnSpc>
                <a:spcPct val="100000"/>
              </a:lnSpc>
            </a:pP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actors and</a:t>
            </a:r>
            <a:r>
              <a:rPr sz="1400" spc="-25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characters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92040" y="3781044"/>
            <a:ext cx="4000500" cy="79438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plot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92040" y="4725923"/>
            <a:ext cx="4000500" cy="794385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900">
              <a:latin typeface="Times New Roman"/>
              <a:cs typeface="Times New Roman"/>
            </a:endParaRPr>
          </a:p>
          <a:p>
            <a:pPr marL="807085">
              <a:lnSpc>
                <a:spcPct val="100000"/>
              </a:lnSpc>
            </a:pP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reasons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why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you didn’t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like</a:t>
            </a:r>
            <a:r>
              <a:rPr sz="1400" spc="-8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it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5595" y="826666"/>
            <a:ext cx="268605" cy="1574800"/>
          </a:xfrm>
          <a:prstGeom prst="rect">
            <a:avLst/>
          </a:prstGeom>
        </p:spPr>
        <p:txBody>
          <a:bodyPr vert="vert270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Additional</a:t>
            </a:r>
            <a:r>
              <a:rPr sz="1400" spc="-8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practice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452104" y="200660"/>
            <a:ext cx="432816" cy="431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9160" y="1751523"/>
            <a:ext cx="3672840" cy="38674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4200" y="169545"/>
            <a:ext cx="297632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Yesterday</a:t>
            </a:r>
            <a:r>
              <a:rPr sz="2400" spc="-100" dirty="0"/>
              <a:t> </a:t>
            </a:r>
            <a:r>
              <a:rPr sz="2400" dirty="0"/>
              <a:t>was…</a:t>
            </a:r>
            <a:r>
              <a:rPr lang="en-MY" sz="2400" dirty="0"/>
              <a:t> 20</a:t>
            </a:r>
            <a:endParaRPr sz="2400" dirty="0"/>
          </a:p>
        </p:txBody>
      </p:sp>
      <p:sp>
        <p:nvSpPr>
          <p:cNvPr id="4" name="object 4"/>
          <p:cNvSpPr txBox="1"/>
          <p:nvPr/>
        </p:nvSpPr>
        <p:spPr>
          <a:xfrm>
            <a:off x="886764" y="611886"/>
            <a:ext cx="613537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Talk about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what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 did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yesterday. Pay attention to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how you use</a:t>
            </a:r>
            <a:r>
              <a:rPr sz="1400" spc="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articles!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51476" y="3019044"/>
            <a:ext cx="3763010" cy="1137285"/>
          </a:xfrm>
          <a:custGeom>
            <a:avLst/>
            <a:gdLst/>
            <a:ahLst/>
            <a:cxnLst/>
            <a:rect l="l" t="t" r="r" b="b"/>
            <a:pathLst>
              <a:path w="3763009" h="1137285">
                <a:moveTo>
                  <a:pt x="3762755" y="710564"/>
                </a:moveTo>
                <a:lnTo>
                  <a:pt x="169290" y="710564"/>
                </a:lnTo>
                <a:lnTo>
                  <a:pt x="169290" y="1136903"/>
                </a:lnTo>
                <a:lnTo>
                  <a:pt x="3762755" y="1136903"/>
                </a:lnTo>
                <a:lnTo>
                  <a:pt x="3762755" y="710564"/>
                </a:lnTo>
                <a:close/>
              </a:path>
              <a:path w="3763009" h="1137285">
                <a:moveTo>
                  <a:pt x="169290" y="379983"/>
                </a:moveTo>
                <a:lnTo>
                  <a:pt x="0" y="568451"/>
                </a:lnTo>
                <a:lnTo>
                  <a:pt x="169290" y="756919"/>
                </a:lnTo>
                <a:lnTo>
                  <a:pt x="169290" y="710564"/>
                </a:lnTo>
                <a:lnTo>
                  <a:pt x="3762755" y="710564"/>
                </a:lnTo>
                <a:lnTo>
                  <a:pt x="3762755" y="426338"/>
                </a:lnTo>
                <a:lnTo>
                  <a:pt x="169290" y="426338"/>
                </a:lnTo>
                <a:lnTo>
                  <a:pt x="169290" y="379983"/>
                </a:lnTo>
                <a:close/>
              </a:path>
              <a:path w="3763009" h="1137285">
                <a:moveTo>
                  <a:pt x="3762755" y="0"/>
                </a:moveTo>
                <a:lnTo>
                  <a:pt x="169290" y="0"/>
                </a:lnTo>
                <a:lnTo>
                  <a:pt x="169290" y="426338"/>
                </a:lnTo>
                <a:lnTo>
                  <a:pt x="3762755" y="426338"/>
                </a:lnTo>
                <a:lnTo>
                  <a:pt x="3762755" y="0"/>
                </a:lnTo>
                <a:close/>
              </a:path>
            </a:pathLst>
          </a:custGeom>
          <a:solidFill>
            <a:srgbClr val="FFF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40477" y="3352038"/>
            <a:ext cx="3154045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  <a:tabLst>
                <a:tab pos="2795905" algn="l"/>
              </a:tabLst>
            </a:pPr>
            <a:r>
              <a:rPr sz="1400" i="1" spc="-15" dirty="0">
                <a:solidFill>
                  <a:srgbClr val="001F5F"/>
                </a:solidFill>
                <a:latin typeface="Noto Sans"/>
                <a:cs typeface="Noto Sans"/>
              </a:rPr>
              <a:t>W</a:t>
            </a:r>
            <a:r>
              <a:rPr sz="1400" i="1" dirty="0">
                <a:solidFill>
                  <a:srgbClr val="001F5F"/>
                </a:solidFill>
                <a:latin typeface="Noto Sans"/>
                <a:cs typeface="Noto Sans"/>
              </a:rPr>
              <a:t>e</a:t>
            </a:r>
            <a:r>
              <a:rPr sz="1400" i="1" spc="-5" dirty="0">
                <a:solidFill>
                  <a:srgbClr val="001F5F"/>
                </a:solidFill>
                <a:latin typeface="Noto Sans"/>
                <a:cs typeface="Noto Sans"/>
              </a:rPr>
              <a:t>l</a:t>
            </a:r>
            <a:r>
              <a:rPr sz="1400" i="1" dirty="0">
                <a:solidFill>
                  <a:srgbClr val="001F5F"/>
                </a:solidFill>
                <a:latin typeface="Noto Sans"/>
                <a:cs typeface="Noto Sans"/>
              </a:rPr>
              <a:t>l</a:t>
            </a:r>
            <a:r>
              <a:rPr sz="1400" i="1" spc="-25" dirty="0">
                <a:solidFill>
                  <a:srgbClr val="001F5F"/>
                </a:solidFill>
                <a:latin typeface="Noto Sans"/>
                <a:cs typeface="Noto Sans"/>
              </a:rPr>
              <a:t>,</a:t>
            </a:r>
            <a:r>
              <a:rPr sz="1400" i="1" spc="-45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i="1" spc="-10" dirty="0">
                <a:solidFill>
                  <a:srgbClr val="001F5F"/>
                </a:solidFill>
                <a:latin typeface="Noto Sans"/>
                <a:cs typeface="Noto Sans"/>
              </a:rPr>
              <a:t>yest</a:t>
            </a:r>
            <a:r>
              <a:rPr sz="1400" i="1" spc="-5" dirty="0">
                <a:solidFill>
                  <a:srgbClr val="001F5F"/>
                </a:solidFill>
                <a:latin typeface="Noto Sans"/>
                <a:cs typeface="Noto Sans"/>
              </a:rPr>
              <a:t>erday</a:t>
            </a:r>
            <a:r>
              <a:rPr sz="1400" i="1" spc="-3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i="1" spc="-5" dirty="0">
                <a:solidFill>
                  <a:srgbClr val="001F5F"/>
                </a:solidFill>
                <a:latin typeface="Noto Sans"/>
                <a:cs typeface="Noto Sans"/>
              </a:rPr>
              <a:t>was</a:t>
            </a:r>
            <a:r>
              <a:rPr sz="1400" i="1" spc="-2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i="1" spc="-5" dirty="0">
                <a:solidFill>
                  <a:srgbClr val="001F5F"/>
                </a:solidFill>
                <a:latin typeface="Noto Sans"/>
                <a:cs typeface="Noto Sans"/>
              </a:rPr>
              <a:t>a </a:t>
            </a:r>
            <a:r>
              <a:rPr sz="1400" i="1" u="sng" dirty="0">
                <a:solidFill>
                  <a:srgbClr val="001F5F"/>
                </a:solidFill>
                <a:uFill>
                  <a:solidFill>
                    <a:srgbClr val="001E5E"/>
                  </a:solidFill>
                </a:uFill>
                <a:latin typeface="Noto Sans"/>
                <a:cs typeface="Noto Sans"/>
              </a:rPr>
              <a:t> 	</a:t>
            </a:r>
            <a:r>
              <a:rPr sz="1400" i="1" spc="-5" dirty="0">
                <a:solidFill>
                  <a:srgbClr val="001F5F"/>
                </a:solidFill>
                <a:latin typeface="Noto Sans"/>
                <a:cs typeface="Noto Sans"/>
              </a:rPr>
              <a:t>day.</a:t>
            </a:r>
            <a:endParaRPr sz="1400">
              <a:latin typeface="Noto Sans"/>
              <a:cs typeface="Noto Sans"/>
            </a:endParaRPr>
          </a:p>
          <a:p>
            <a:pPr marL="1905" algn="ctr">
              <a:lnSpc>
                <a:spcPct val="100000"/>
              </a:lnSpc>
            </a:pPr>
            <a:r>
              <a:rPr sz="1400" i="1" spc="-40" dirty="0">
                <a:solidFill>
                  <a:srgbClr val="001F5F"/>
                </a:solidFill>
                <a:latin typeface="Noto Sans"/>
                <a:cs typeface="Noto Sans"/>
              </a:rPr>
              <a:t>I…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951476" y="1690116"/>
            <a:ext cx="3763010" cy="1137285"/>
          </a:xfrm>
          <a:custGeom>
            <a:avLst/>
            <a:gdLst/>
            <a:ahLst/>
            <a:cxnLst/>
            <a:rect l="l" t="t" r="r" b="b"/>
            <a:pathLst>
              <a:path w="3763009" h="1137285">
                <a:moveTo>
                  <a:pt x="3593465" y="0"/>
                </a:moveTo>
                <a:lnTo>
                  <a:pt x="0" y="0"/>
                </a:lnTo>
                <a:lnTo>
                  <a:pt x="0" y="1136904"/>
                </a:lnTo>
                <a:lnTo>
                  <a:pt x="3593465" y="1136904"/>
                </a:lnTo>
                <a:lnTo>
                  <a:pt x="3593465" y="710564"/>
                </a:lnTo>
                <a:lnTo>
                  <a:pt x="3635103" y="710564"/>
                </a:lnTo>
                <a:lnTo>
                  <a:pt x="3762755" y="568451"/>
                </a:lnTo>
                <a:lnTo>
                  <a:pt x="3635103" y="426338"/>
                </a:lnTo>
                <a:lnTo>
                  <a:pt x="3593465" y="426338"/>
                </a:lnTo>
                <a:lnTo>
                  <a:pt x="3593465" y="0"/>
                </a:lnTo>
                <a:close/>
              </a:path>
              <a:path w="3763009" h="1137285">
                <a:moveTo>
                  <a:pt x="3635103" y="710564"/>
                </a:moveTo>
                <a:lnTo>
                  <a:pt x="3593465" y="710564"/>
                </a:lnTo>
                <a:lnTo>
                  <a:pt x="3593465" y="756920"/>
                </a:lnTo>
                <a:lnTo>
                  <a:pt x="3635103" y="710564"/>
                </a:lnTo>
                <a:close/>
              </a:path>
              <a:path w="3763009" h="1137285">
                <a:moveTo>
                  <a:pt x="3593465" y="379984"/>
                </a:moveTo>
                <a:lnTo>
                  <a:pt x="3593465" y="426338"/>
                </a:lnTo>
                <a:lnTo>
                  <a:pt x="3635103" y="426338"/>
                </a:lnTo>
                <a:lnTo>
                  <a:pt x="3593465" y="379984"/>
                </a:lnTo>
                <a:close/>
              </a:path>
            </a:pathLst>
          </a:custGeom>
          <a:solidFill>
            <a:srgbClr val="FFF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655945" y="2128520"/>
            <a:ext cx="218567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 spc="-5" dirty="0">
                <a:solidFill>
                  <a:srgbClr val="001F5F"/>
                </a:solidFill>
                <a:latin typeface="Noto Sans"/>
                <a:cs typeface="Noto Sans"/>
              </a:rPr>
              <a:t>What did you do</a:t>
            </a:r>
            <a:r>
              <a:rPr sz="1400" i="1" spc="-9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i="1" spc="-5" dirty="0">
                <a:solidFill>
                  <a:srgbClr val="001F5F"/>
                </a:solidFill>
                <a:latin typeface="Noto Sans"/>
                <a:cs typeface="Noto Sans"/>
              </a:rPr>
              <a:t>yesterday?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51476" y="4349496"/>
            <a:ext cx="3763010" cy="126047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136525" rIns="0" bIns="0" rtlCol="0">
            <a:spAutoFit/>
          </a:bodyPr>
          <a:lstStyle/>
          <a:p>
            <a:pPr marL="466090" indent="-358775">
              <a:lnSpc>
                <a:spcPct val="100000"/>
              </a:lnSpc>
              <a:spcBef>
                <a:spcPts val="1075"/>
              </a:spcBef>
              <a:buClr>
                <a:srgbClr val="FFFFFF"/>
              </a:buClr>
              <a:buSzPct val="150000"/>
              <a:buFont typeface="Arial"/>
              <a:buChar char="●"/>
              <a:tabLst>
                <a:tab pos="466090" algn="l"/>
                <a:tab pos="466725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Type of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day</a:t>
            </a:r>
            <a:endParaRPr sz="1400">
              <a:latin typeface="Noto Sans"/>
              <a:cs typeface="Noto Sans"/>
            </a:endParaRPr>
          </a:p>
          <a:p>
            <a:pPr marL="466090" indent="-358775">
              <a:lnSpc>
                <a:spcPct val="100000"/>
              </a:lnSpc>
              <a:spcBef>
                <a:spcPts val="300"/>
              </a:spcBef>
              <a:buClr>
                <a:srgbClr val="FFFFFF"/>
              </a:buClr>
              <a:buSzPct val="150000"/>
              <a:buFont typeface="Arial"/>
              <a:buChar char="●"/>
              <a:tabLst>
                <a:tab pos="466090" algn="l"/>
                <a:tab pos="466725" algn="l"/>
              </a:tabLst>
            </a:pP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What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</a:t>
            </a:r>
            <a:r>
              <a:rPr sz="1400" spc="-7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did</a:t>
            </a:r>
            <a:endParaRPr sz="1400">
              <a:latin typeface="Noto Sans"/>
              <a:cs typeface="Noto Sans"/>
            </a:endParaRPr>
          </a:p>
          <a:p>
            <a:pPr marL="466090" indent="-358775">
              <a:lnSpc>
                <a:spcPct val="100000"/>
              </a:lnSpc>
              <a:spcBef>
                <a:spcPts val="300"/>
              </a:spcBef>
              <a:buClr>
                <a:srgbClr val="FFFFFF"/>
              </a:buClr>
              <a:buSzPct val="150000"/>
              <a:buFont typeface="Arial"/>
              <a:buChar char="●"/>
              <a:tabLst>
                <a:tab pos="466090" algn="l"/>
                <a:tab pos="466725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Who you</a:t>
            </a:r>
            <a:r>
              <a:rPr sz="1400" spc="-9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saw</a:t>
            </a:r>
            <a:endParaRPr sz="1400">
              <a:latin typeface="Noto Sans"/>
              <a:cs typeface="Noto Sans"/>
            </a:endParaRPr>
          </a:p>
          <a:p>
            <a:pPr marL="466090" indent="-358775">
              <a:lnSpc>
                <a:spcPct val="100000"/>
              </a:lnSpc>
              <a:spcBef>
                <a:spcPts val="300"/>
              </a:spcBef>
              <a:buClr>
                <a:srgbClr val="FFFFFF"/>
              </a:buClr>
              <a:buSzPct val="150000"/>
              <a:buFont typeface="Arial"/>
              <a:buChar char="●"/>
              <a:tabLst>
                <a:tab pos="466090" algn="l"/>
                <a:tab pos="466725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How you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felt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5595" y="826666"/>
            <a:ext cx="268605" cy="1574800"/>
          </a:xfrm>
          <a:prstGeom prst="rect">
            <a:avLst/>
          </a:prstGeom>
        </p:spPr>
        <p:txBody>
          <a:bodyPr vert="vert270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Additional</a:t>
            </a:r>
            <a:r>
              <a:rPr sz="1400" spc="-8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practice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452104" y="200660"/>
            <a:ext cx="432816" cy="431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169545"/>
            <a:ext cx="135630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Discuss</a:t>
            </a:r>
            <a:endParaRPr sz="2400" dirty="0"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828800" y="611886"/>
            <a:ext cx="6276644" cy="666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Which of these factors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are important to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 when you choose a</a:t>
            </a:r>
            <a:r>
              <a:rPr sz="1400" spc="-8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film?</a:t>
            </a:r>
            <a:endParaRPr sz="1400" dirty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</a:pP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Pick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one from below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and explain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why. Are there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any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other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important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factors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that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aren’t</a:t>
            </a:r>
            <a:endParaRPr sz="1400" dirty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mentioned</a:t>
            </a:r>
            <a:r>
              <a:rPr sz="1400" spc="-3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here?</a:t>
            </a:r>
            <a:endParaRPr sz="1400" dirty="0">
              <a:latin typeface="Noto Sans"/>
              <a:cs typeface="Noto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92040" y="1891283"/>
            <a:ext cx="3992879" cy="79438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the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director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92040" y="2836164"/>
            <a:ext cx="4000500" cy="794385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Times New Roman"/>
              <a:cs typeface="Times New Roman"/>
            </a:endParaRPr>
          </a:p>
          <a:p>
            <a:pPr marL="1130935">
              <a:lnSpc>
                <a:spcPct val="100000"/>
              </a:lnSpc>
            </a:pP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the </a:t>
            </a:r>
            <a:r>
              <a:rPr sz="1400" spc="-20" dirty="0">
                <a:solidFill>
                  <a:srgbClr val="001F5F"/>
                </a:solidFill>
                <a:latin typeface="Noto Sans"/>
                <a:cs typeface="Noto Sans"/>
              </a:rPr>
              <a:t>length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of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the</a:t>
            </a:r>
            <a:r>
              <a:rPr sz="140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film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92040" y="3781044"/>
            <a:ext cx="4000500" cy="79438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Times New Roman"/>
              <a:cs typeface="Times New Roman"/>
            </a:endParaRPr>
          </a:p>
          <a:p>
            <a:pPr marL="2540" algn="ctr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the type of</a:t>
            </a:r>
            <a:r>
              <a:rPr sz="140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film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92040" y="4725923"/>
            <a:ext cx="4000500" cy="794385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9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reviews </a:t>
            </a:r>
            <a:r>
              <a:rPr sz="1400" spc="-10" dirty="0">
                <a:solidFill>
                  <a:srgbClr val="001F5F"/>
                </a:solidFill>
                <a:latin typeface="Noto Sans"/>
                <a:cs typeface="Noto Sans"/>
              </a:rPr>
              <a:t>and</a:t>
            </a:r>
            <a:r>
              <a:rPr sz="1400" spc="-6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Noto Sans"/>
                <a:cs typeface="Noto Sans"/>
              </a:rPr>
              <a:t>recommendations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99160" y="1888235"/>
            <a:ext cx="3672840" cy="36328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452104" y="200660"/>
            <a:ext cx="432816" cy="431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25595" y="826666"/>
            <a:ext cx="268605" cy="1574800"/>
          </a:xfrm>
          <a:prstGeom prst="rect">
            <a:avLst/>
          </a:prstGeom>
        </p:spPr>
        <p:txBody>
          <a:bodyPr vert="vert270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Additional</a:t>
            </a:r>
            <a:r>
              <a:rPr sz="1400" spc="-8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practice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49852" y="1075944"/>
            <a:ext cx="4994275" cy="4344670"/>
            <a:chOff x="4149852" y="1075944"/>
            <a:chExt cx="4994275" cy="4344670"/>
          </a:xfrm>
        </p:grpSpPr>
        <p:sp>
          <p:nvSpPr>
            <p:cNvPr id="3" name="object 3"/>
            <p:cNvSpPr/>
            <p:nvPr/>
          </p:nvSpPr>
          <p:spPr>
            <a:xfrm>
              <a:off x="4281592" y="2856757"/>
              <a:ext cx="4862407" cy="25634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149852" y="1075944"/>
              <a:ext cx="4994148" cy="28376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824476" y="648715"/>
            <a:ext cx="29406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/>
              <a:t>Learning</a:t>
            </a:r>
            <a:r>
              <a:rPr sz="2400" spc="-75" dirty="0"/>
              <a:t> </a:t>
            </a:r>
            <a:r>
              <a:rPr sz="2400" spc="-5" dirty="0"/>
              <a:t>outcomes</a:t>
            </a:r>
            <a:endParaRPr sz="240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4835652" y="1776983"/>
            <a:ext cx="4057015" cy="141478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545465" marR="509270" indent="-364490">
              <a:lnSpc>
                <a:spcPct val="100000"/>
              </a:lnSpc>
              <a:buClr>
                <a:srgbClr val="3377F4"/>
              </a:buClr>
              <a:buSzPct val="150000"/>
              <a:buFont typeface="Arial"/>
              <a:buChar char="●"/>
              <a:tabLst>
                <a:tab pos="545465" algn="l"/>
                <a:tab pos="546100" algn="l"/>
              </a:tabLst>
            </a:pPr>
            <a:r>
              <a:rPr sz="1800" spc="-110" dirty="0">
                <a:solidFill>
                  <a:srgbClr val="041F4E"/>
                </a:solidFill>
                <a:latin typeface="Noto Sans"/>
                <a:cs typeface="Noto Sans"/>
              </a:rPr>
              <a:t>I </a:t>
            </a:r>
            <a:r>
              <a:rPr sz="1800" spc="-15" dirty="0">
                <a:solidFill>
                  <a:srgbClr val="041F4E"/>
                </a:solidFill>
                <a:latin typeface="Noto Sans"/>
                <a:cs typeface="Noto Sans"/>
              </a:rPr>
              <a:t>can </a:t>
            </a:r>
            <a:r>
              <a:rPr sz="1800" spc="-10" dirty="0">
                <a:solidFill>
                  <a:srgbClr val="041F4E"/>
                </a:solidFill>
                <a:latin typeface="Noto Sans"/>
                <a:cs typeface="Noto Sans"/>
              </a:rPr>
              <a:t>provide a simple  </a:t>
            </a:r>
            <a:r>
              <a:rPr sz="1800" spc="-15" dirty="0">
                <a:solidFill>
                  <a:srgbClr val="041F4E"/>
                </a:solidFill>
                <a:latin typeface="Noto Sans"/>
                <a:cs typeface="Noto Sans"/>
              </a:rPr>
              <a:t>explanation </a:t>
            </a:r>
            <a:r>
              <a:rPr sz="1800" spc="-10" dirty="0">
                <a:solidFill>
                  <a:srgbClr val="041F4E"/>
                </a:solidFill>
                <a:latin typeface="Noto Sans"/>
                <a:cs typeface="Noto Sans"/>
              </a:rPr>
              <a:t>of when </a:t>
            </a:r>
            <a:r>
              <a:rPr sz="1800" spc="-15" dirty="0">
                <a:solidFill>
                  <a:srgbClr val="041F4E"/>
                </a:solidFill>
                <a:latin typeface="Noto Sans"/>
                <a:cs typeface="Noto Sans"/>
              </a:rPr>
              <a:t>articles  </a:t>
            </a:r>
            <a:r>
              <a:rPr sz="1800" spc="-10" dirty="0">
                <a:solidFill>
                  <a:srgbClr val="041F4E"/>
                </a:solidFill>
                <a:latin typeface="Noto Sans"/>
                <a:cs typeface="Noto Sans"/>
              </a:rPr>
              <a:t>should </a:t>
            </a:r>
            <a:r>
              <a:rPr sz="1800" spc="-5" dirty="0">
                <a:solidFill>
                  <a:srgbClr val="041F4E"/>
                </a:solidFill>
                <a:latin typeface="Noto Sans"/>
                <a:cs typeface="Noto Sans"/>
              </a:rPr>
              <a:t>be</a:t>
            </a:r>
            <a:r>
              <a:rPr sz="1800" spc="-4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800" spc="-5" dirty="0">
                <a:solidFill>
                  <a:srgbClr val="041F4E"/>
                </a:solidFill>
                <a:latin typeface="Noto Sans"/>
                <a:cs typeface="Noto Sans"/>
              </a:rPr>
              <a:t>used.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35652" y="3429000"/>
            <a:ext cx="4057015" cy="141478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900">
              <a:latin typeface="Times New Roman"/>
              <a:cs typeface="Times New Roman"/>
            </a:endParaRPr>
          </a:p>
          <a:p>
            <a:pPr marL="545465" marR="225425" indent="-364490">
              <a:lnSpc>
                <a:spcPct val="100000"/>
              </a:lnSpc>
              <a:buClr>
                <a:srgbClr val="3377F4"/>
              </a:buClr>
              <a:buSzPct val="150000"/>
              <a:buFont typeface="Arial"/>
              <a:buChar char="●"/>
              <a:tabLst>
                <a:tab pos="545465" algn="l"/>
                <a:tab pos="546100" algn="l"/>
              </a:tabLst>
            </a:pPr>
            <a:r>
              <a:rPr sz="1800" spc="-110" dirty="0">
                <a:solidFill>
                  <a:srgbClr val="041F4E"/>
                </a:solidFill>
                <a:latin typeface="Noto Sans"/>
                <a:cs typeface="Noto Sans"/>
              </a:rPr>
              <a:t>I </a:t>
            </a:r>
            <a:r>
              <a:rPr sz="1800" spc="-15" dirty="0">
                <a:solidFill>
                  <a:srgbClr val="041F4E"/>
                </a:solidFill>
                <a:latin typeface="Noto Sans"/>
                <a:cs typeface="Noto Sans"/>
              </a:rPr>
              <a:t>can construct </a:t>
            </a:r>
            <a:r>
              <a:rPr sz="1800" spc="-25" dirty="0">
                <a:solidFill>
                  <a:srgbClr val="041F4E"/>
                </a:solidFill>
                <a:latin typeface="Noto Sans"/>
                <a:cs typeface="Noto Sans"/>
              </a:rPr>
              <a:t>straightforward  </a:t>
            </a:r>
            <a:r>
              <a:rPr sz="1800" spc="-15" dirty="0">
                <a:solidFill>
                  <a:srgbClr val="041F4E"/>
                </a:solidFill>
                <a:latin typeface="Noto Sans"/>
                <a:cs typeface="Noto Sans"/>
              </a:rPr>
              <a:t>sentences </a:t>
            </a:r>
            <a:r>
              <a:rPr sz="1800" spc="-30" dirty="0">
                <a:solidFill>
                  <a:srgbClr val="041F4E"/>
                </a:solidFill>
                <a:latin typeface="Noto Sans"/>
                <a:cs typeface="Noto Sans"/>
              </a:rPr>
              <a:t>using </a:t>
            </a:r>
            <a:r>
              <a:rPr sz="1800" i="1" spc="-10" dirty="0">
                <a:solidFill>
                  <a:srgbClr val="041F4E"/>
                </a:solidFill>
                <a:latin typeface="Noto Sans"/>
                <a:cs typeface="Noto Sans"/>
              </a:rPr>
              <a:t>a</a:t>
            </a:r>
            <a:r>
              <a:rPr sz="1800" spc="-10" dirty="0">
                <a:solidFill>
                  <a:srgbClr val="041F4E"/>
                </a:solidFill>
                <a:latin typeface="Noto Sans"/>
                <a:cs typeface="Noto Sans"/>
              </a:rPr>
              <a:t>/</a:t>
            </a:r>
            <a:r>
              <a:rPr sz="1800" i="1" spc="-10" dirty="0">
                <a:solidFill>
                  <a:srgbClr val="041F4E"/>
                </a:solidFill>
                <a:latin typeface="Noto Sans"/>
                <a:cs typeface="Noto Sans"/>
              </a:rPr>
              <a:t>an</a:t>
            </a:r>
            <a:r>
              <a:rPr sz="1800" spc="-10" dirty="0">
                <a:solidFill>
                  <a:srgbClr val="041F4E"/>
                </a:solidFill>
                <a:latin typeface="Noto Sans"/>
                <a:cs typeface="Noto Sans"/>
              </a:rPr>
              <a:t>/</a:t>
            </a:r>
            <a:r>
              <a:rPr sz="1800" i="1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800" spc="-15" dirty="0">
                <a:solidFill>
                  <a:srgbClr val="041F4E"/>
                </a:solidFill>
                <a:latin typeface="Noto Sans"/>
                <a:cs typeface="Noto Sans"/>
              </a:rPr>
              <a:t>and  </a:t>
            </a:r>
            <a:r>
              <a:rPr sz="1800" spc="-5" dirty="0">
                <a:solidFill>
                  <a:srgbClr val="041F4E"/>
                </a:solidFill>
                <a:latin typeface="Noto Sans"/>
                <a:cs typeface="Noto Sans"/>
              </a:rPr>
              <a:t>no</a:t>
            </a:r>
            <a:r>
              <a:rPr sz="1800" spc="-15" dirty="0">
                <a:solidFill>
                  <a:srgbClr val="041F4E"/>
                </a:solidFill>
                <a:latin typeface="Noto Sans"/>
                <a:cs typeface="Noto Sans"/>
              </a:rPr>
              <a:t> article.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3400" y="0"/>
            <a:ext cx="3922776" cy="58033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6967" y="3247644"/>
            <a:ext cx="4168140" cy="216154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332105" rIns="0" bIns="0" rtlCol="0">
            <a:spAutoFit/>
          </a:bodyPr>
          <a:lstStyle/>
          <a:p>
            <a:pPr marL="321310" marR="313055" algn="ctr">
              <a:lnSpc>
                <a:spcPct val="100000"/>
              </a:lnSpc>
              <a:spcBef>
                <a:spcPts val="2615"/>
              </a:spcBef>
            </a:pP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Would </a:t>
            </a:r>
            <a:r>
              <a:rPr sz="2400" b="1" dirty="0">
                <a:solidFill>
                  <a:srgbClr val="041F4E"/>
                </a:solidFill>
                <a:latin typeface="Noto Sans"/>
                <a:cs typeface="Noto Sans"/>
              </a:rPr>
              <a:t>you</a:t>
            </a:r>
            <a:r>
              <a:rPr sz="2400" b="1" spc="-3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2400" b="1" spc="-10" dirty="0">
                <a:solidFill>
                  <a:srgbClr val="041F4E"/>
                </a:solidFill>
                <a:latin typeface="Noto Sans"/>
                <a:cs typeface="Noto Sans"/>
              </a:rPr>
              <a:t>recommend  </a:t>
            </a: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it to everyone or </a:t>
            </a:r>
            <a:r>
              <a:rPr sz="2400" b="1" spc="-10" dirty="0">
                <a:solidFill>
                  <a:srgbClr val="041F4E"/>
                </a:solidFill>
                <a:latin typeface="Noto Sans"/>
                <a:cs typeface="Noto Sans"/>
              </a:rPr>
              <a:t>only  </a:t>
            </a: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to </a:t>
            </a:r>
            <a:r>
              <a:rPr sz="2400" b="1" dirty="0">
                <a:solidFill>
                  <a:srgbClr val="041F4E"/>
                </a:solidFill>
                <a:latin typeface="Noto Sans"/>
                <a:cs typeface="Noto Sans"/>
              </a:rPr>
              <a:t>people with a  </a:t>
            </a: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specific taste?</a:t>
            </a:r>
            <a:r>
              <a:rPr sz="2400" b="1" spc="-7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Explain.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286755" y="938783"/>
            <a:ext cx="3578352" cy="21595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7679" y="169545"/>
            <a:ext cx="11544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Discuss</a:t>
            </a:r>
            <a:endParaRPr sz="240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900683" y="938783"/>
            <a:ext cx="4166870" cy="215963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4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What’s </a:t>
            </a:r>
            <a:r>
              <a:rPr sz="2400" b="1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last</a:t>
            </a:r>
            <a:r>
              <a:rPr sz="2400" b="1" spc="-3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2400" b="1" spc="-40" dirty="0">
                <a:solidFill>
                  <a:srgbClr val="041F4E"/>
                </a:solidFill>
                <a:latin typeface="Noto Sans"/>
                <a:cs typeface="Noto Sans"/>
              </a:rPr>
              <a:t>thing</a:t>
            </a:r>
            <a:endParaRPr sz="2400">
              <a:latin typeface="Noto Sans"/>
              <a:cs typeface="Noto Sans"/>
            </a:endParaRPr>
          </a:p>
          <a:p>
            <a:pPr marL="635" algn="ctr">
              <a:lnSpc>
                <a:spcPct val="100000"/>
              </a:lnSpc>
            </a:pPr>
            <a:r>
              <a:rPr sz="2400" b="1" dirty="0">
                <a:solidFill>
                  <a:srgbClr val="041F4E"/>
                </a:solidFill>
                <a:latin typeface="Noto Sans"/>
                <a:cs typeface="Noto Sans"/>
              </a:rPr>
              <a:t>you</a:t>
            </a:r>
            <a:r>
              <a:rPr sz="2400" b="1" spc="-1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2400" b="1" dirty="0">
                <a:solidFill>
                  <a:srgbClr val="041F4E"/>
                </a:solidFill>
                <a:latin typeface="Noto Sans"/>
                <a:cs typeface="Noto Sans"/>
              </a:rPr>
              <a:t>watched?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00683" y="3247644"/>
            <a:ext cx="3576828" cy="21610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5595" y="826666"/>
            <a:ext cx="268605" cy="1574800"/>
          </a:xfrm>
          <a:prstGeom prst="rect">
            <a:avLst/>
          </a:prstGeom>
        </p:spPr>
        <p:txBody>
          <a:bodyPr vert="vert270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Additional</a:t>
            </a:r>
            <a:r>
              <a:rPr sz="1400" spc="-8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practice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452104" y="200660"/>
            <a:ext cx="432816" cy="431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7679" y="169545"/>
            <a:ext cx="14871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Su</a:t>
            </a:r>
            <a:r>
              <a:rPr sz="2400" spc="-15" dirty="0"/>
              <a:t>m</a:t>
            </a:r>
            <a:r>
              <a:rPr sz="2400" dirty="0"/>
              <a:t>mary</a:t>
            </a:r>
            <a:endParaRPr sz="240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>
          <a:xfrm>
            <a:off x="487725" y="798973"/>
            <a:ext cx="795746" cy="907941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smtClean="0"/>
              <a:t>21</a:t>
            </a:fld>
            <a:endParaRPr lang="en-MY" dirty="0"/>
          </a:p>
          <a:p>
            <a:pPr marL="38100">
              <a:lnSpc>
                <a:spcPct val="100000"/>
              </a:lnSpc>
              <a:spcBef>
                <a:spcPts val="160"/>
              </a:spcBef>
            </a:pP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885598" y="1284302"/>
            <a:ext cx="7664294" cy="1064260"/>
          </a:xfrm>
          <a:custGeom>
            <a:avLst/>
            <a:gdLst/>
            <a:ahLst/>
            <a:cxnLst/>
            <a:rect l="l" t="t" r="r" b="b"/>
            <a:pathLst>
              <a:path w="7649209" h="1064260">
                <a:moveTo>
                  <a:pt x="7648956" y="0"/>
                </a:moveTo>
                <a:lnTo>
                  <a:pt x="0" y="0"/>
                </a:lnTo>
                <a:lnTo>
                  <a:pt x="0" y="1063752"/>
                </a:lnTo>
                <a:lnTo>
                  <a:pt x="7648956" y="1063752"/>
                </a:lnTo>
                <a:lnTo>
                  <a:pt x="7648956" y="0"/>
                </a:lnTo>
                <a:close/>
              </a:path>
            </a:pathLst>
          </a:custGeom>
          <a:solidFill>
            <a:srgbClr val="D6E3F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1080211" y="1025778"/>
            <a:ext cx="5927090" cy="1256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endParaRPr lang="en-MY" sz="1600" b="1" spc="-5" dirty="0">
              <a:solidFill>
                <a:srgbClr val="041F4E"/>
              </a:solidFill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solidFill>
                  <a:srgbClr val="041F4E"/>
                </a:solidFill>
                <a:latin typeface="Noto Sans"/>
                <a:cs typeface="Noto Sans"/>
              </a:rPr>
              <a:t>Articles:</a:t>
            </a:r>
            <a:endParaRPr sz="1600" dirty="0">
              <a:latin typeface="Noto Sans"/>
              <a:cs typeface="Noto Sans"/>
            </a:endParaRPr>
          </a:p>
          <a:p>
            <a:pPr marL="172085" indent="-172720">
              <a:lnSpc>
                <a:spcPct val="100000"/>
              </a:lnSpc>
              <a:buClr>
                <a:srgbClr val="FFFFFF"/>
              </a:buClr>
              <a:buSzPct val="150000"/>
              <a:buFont typeface="Arial"/>
              <a:buChar char="●"/>
              <a:tabLst>
                <a:tab pos="172720" algn="l"/>
              </a:tabLst>
            </a:pPr>
            <a:r>
              <a:rPr sz="1600" spc="-5" dirty="0">
                <a:solidFill>
                  <a:srgbClr val="041F4E"/>
                </a:solidFill>
                <a:latin typeface="Noto Sans"/>
                <a:cs typeface="Noto Sans"/>
              </a:rPr>
              <a:t>We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use </a:t>
            </a:r>
            <a:r>
              <a:rPr sz="1600" b="1" i="1" spc="-5" dirty="0">
                <a:solidFill>
                  <a:srgbClr val="041F4E"/>
                </a:solidFill>
                <a:latin typeface="Noto Sans"/>
                <a:cs typeface="Noto Sans"/>
              </a:rPr>
              <a:t>a</a:t>
            </a:r>
            <a:r>
              <a:rPr sz="1600" b="1" spc="-5" dirty="0">
                <a:solidFill>
                  <a:srgbClr val="041F4E"/>
                </a:solidFill>
                <a:latin typeface="Noto Sans"/>
                <a:cs typeface="Noto Sans"/>
              </a:rPr>
              <a:t>/</a:t>
            </a:r>
            <a:r>
              <a:rPr sz="1600" b="1" i="1" spc="-5" dirty="0">
                <a:solidFill>
                  <a:srgbClr val="041F4E"/>
                </a:solidFill>
                <a:latin typeface="Noto Sans"/>
                <a:cs typeface="Noto Sans"/>
              </a:rPr>
              <a:t>an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to for unspecific people or </a:t>
            </a:r>
            <a:r>
              <a:rPr sz="1600" spc="-25" dirty="0">
                <a:solidFill>
                  <a:srgbClr val="041F4E"/>
                </a:solidFill>
                <a:latin typeface="Noto Sans"/>
                <a:cs typeface="Noto Sans"/>
              </a:rPr>
              <a:t>things,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as well as before</a:t>
            </a:r>
            <a:r>
              <a:rPr sz="1600" spc="2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jobs.</a:t>
            </a:r>
            <a:endParaRPr sz="1600" dirty="0">
              <a:latin typeface="Noto Sans"/>
              <a:cs typeface="Noto Sans"/>
            </a:endParaRPr>
          </a:p>
          <a:p>
            <a:pPr marL="172085" indent="-172720">
              <a:lnSpc>
                <a:spcPct val="100000"/>
              </a:lnSpc>
              <a:buClr>
                <a:srgbClr val="FFFFFF"/>
              </a:buClr>
              <a:buSzPct val="150000"/>
              <a:buFont typeface="Arial"/>
              <a:buChar char="●"/>
              <a:tabLst>
                <a:tab pos="172720" algn="l"/>
              </a:tabLst>
            </a:pPr>
            <a:r>
              <a:rPr sz="1600" spc="-5" dirty="0">
                <a:solidFill>
                  <a:srgbClr val="041F4E"/>
                </a:solidFill>
                <a:latin typeface="Noto Sans"/>
                <a:cs typeface="Noto Sans"/>
              </a:rPr>
              <a:t>We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use </a:t>
            </a:r>
            <a:r>
              <a:rPr sz="1600" b="1" i="1" spc="-5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600" spc="-5" dirty="0">
                <a:solidFill>
                  <a:srgbClr val="041F4E"/>
                </a:solidFill>
                <a:latin typeface="Noto Sans"/>
                <a:cs typeface="Noto Sans"/>
              </a:rPr>
              <a:t>for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specific people or </a:t>
            </a:r>
            <a:r>
              <a:rPr sz="1600" spc="-25" dirty="0">
                <a:solidFill>
                  <a:srgbClr val="041F4E"/>
                </a:solidFill>
                <a:latin typeface="Noto Sans"/>
                <a:cs typeface="Noto Sans"/>
              </a:rPr>
              <a:t>things,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superlatives, and for some place</a:t>
            </a:r>
            <a:r>
              <a:rPr sz="1600" spc="229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names</a:t>
            </a:r>
            <a:r>
              <a:rPr sz="1200" spc="-10" dirty="0">
                <a:solidFill>
                  <a:srgbClr val="041F4E"/>
                </a:solidFill>
                <a:latin typeface="Noto Sans"/>
                <a:cs typeface="Noto Sans"/>
              </a:rPr>
              <a:t>.</a:t>
            </a:r>
            <a:endParaRPr sz="1200" dirty="0">
              <a:latin typeface="Noto Sans"/>
              <a:cs typeface="Noto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0683" y="2231316"/>
            <a:ext cx="7649209" cy="1064260"/>
          </a:xfrm>
          <a:prstGeom prst="rect">
            <a:avLst/>
          </a:prstGeom>
          <a:solidFill>
            <a:srgbClr val="D6E3FB"/>
          </a:solidFill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79070">
              <a:lnSpc>
                <a:spcPct val="100000"/>
              </a:lnSpc>
            </a:pPr>
            <a:r>
              <a:rPr sz="1600" b="1" spc="-5" dirty="0">
                <a:solidFill>
                  <a:srgbClr val="041F4E"/>
                </a:solidFill>
                <a:latin typeface="Noto Sans"/>
                <a:cs typeface="Noto Sans"/>
              </a:rPr>
              <a:t>No</a:t>
            </a:r>
            <a:r>
              <a:rPr sz="1600" b="1" spc="-1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041F4E"/>
                </a:solidFill>
                <a:latin typeface="Noto Sans"/>
                <a:cs typeface="Noto Sans"/>
              </a:rPr>
              <a:t>article:</a:t>
            </a:r>
            <a:endParaRPr sz="1600" dirty="0">
              <a:latin typeface="Noto Sans"/>
              <a:cs typeface="Noto Sans"/>
            </a:endParaRPr>
          </a:p>
          <a:p>
            <a:pPr marL="351155" indent="-172720">
              <a:lnSpc>
                <a:spcPct val="100000"/>
              </a:lnSpc>
              <a:spcBef>
                <a:spcPts val="209"/>
              </a:spcBef>
              <a:buClr>
                <a:srgbClr val="FFFFFF"/>
              </a:buClr>
              <a:buSzPct val="150000"/>
              <a:buFont typeface="Arial"/>
              <a:buChar char="●"/>
              <a:tabLst>
                <a:tab pos="351790" algn="l"/>
              </a:tabLst>
            </a:pP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to speak </a:t>
            </a:r>
            <a:r>
              <a:rPr sz="1600" b="1" spc="-15" dirty="0">
                <a:solidFill>
                  <a:srgbClr val="041F4E"/>
                </a:solidFill>
                <a:latin typeface="Noto Sans"/>
                <a:cs typeface="Noto Sans"/>
              </a:rPr>
              <a:t>generally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about </a:t>
            </a:r>
            <a:r>
              <a:rPr sz="1600" spc="-25" dirty="0">
                <a:solidFill>
                  <a:srgbClr val="041F4E"/>
                </a:solidFill>
                <a:latin typeface="Noto Sans"/>
                <a:cs typeface="Noto Sans"/>
              </a:rPr>
              <a:t>things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or</a:t>
            </a:r>
            <a:r>
              <a:rPr sz="1600" spc="9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people</a:t>
            </a:r>
            <a:endParaRPr sz="1600" dirty="0">
              <a:latin typeface="Noto Sans"/>
              <a:cs typeface="Noto Sans"/>
            </a:endParaRPr>
          </a:p>
          <a:p>
            <a:pPr marL="351155" indent="-172720">
              <a:lnSpc>
                <a:spcPct val="100000"/>
              </a:lnSpc>
              <a:spcBef>
                <a:spcPts val="190"/>
              </a:spcBef>
              <a:buClr>
                <a:srgbClr val="FFFFFF"/>
              </a:buClr>
              <a:buSzPct val="150000"/>
              <a:buFont typeface="Arial"/>
              <a:buChar char="●"/>
              <a:tabLst>
                <a:tab pos="351790" algn="l"/>
              </a:tabLst>
            </a:pPr>
            <a:r>
              <a:rPr sz="1600" spc="-5" dirty="0">
                <a:solidFill>
                  <a:srgbClr val="041F4E"/>
                </a:solidFill>
                <a:latin typeface="Noto Sans"/>
                <a:cs typeface="Noto Sans"/>
              </a:rPr>
              <a:t>before </a:t>
            </a:r>
            <a:r>
              <a:rPr sz="1600" b="1" dirty="0">
                <a:solidFill>
                  <a:srgbClr val="041F4E"/>
                </a:solidFill>
                <a:latin typeface="Noto Sans"/>
                <a:cs typeface="Noto Sans"/>
              </a:rPr>
              <a:t>most </a:t>
            </a:r>
            <a:r>
              <a:rPr sz="1600" b="1" spc="-5" dirty="0">
                <a:solidFill>
                  <a:srgbClr val="041F4E"/>
                </a:solidFill>
                <a:latin typeface="Noto Sans"/>
                <a:cs typeface="Noto Sans"/>
              </a:rPr>
              <a:t>place</a:t>
            </a:r>
            <a:r>
              <a:rPr sz="1600" b="1" spc="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041F4E"/>
                </a:solidFill>
                <a:latin typeface="Noto Sans"/>
                <a:cs typeface="Noto Sans"/>
              </a:rPr>
              <a:t>names</a:t>
            </a:r>
            <a:endParaRPr sz="16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6967" y="3247644"/>
            <a:ext cx="4168140" cy="216154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468630" marR="460375" indent="635" algn="ctr">
              <a:lnSpc>
                <a:spcPct val="100000"/>
              </a:lnSpc>
            </a:pP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Do </a:t>
            </a:r>
            <a:r>
              <a:rPr sz="2400" b="1" dirty="0">
                <a:solidFill>
                  <a:srgbClr val="041F4E"/>
                </a:solidFill>
                <a:latin typeface="Noto Sans"/>
                <a:cs typeface="Noto Sans"/>
              </a:rPr>
              <a:t>you </a:t>
            </a: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ever have  </a:t>
            </a:r>
            <a:r>
              <a:rPr sz="2400" b="1" spc="-15" dirty="0">
                <a:solidFill>
                  <a:srgbClr val="041F4E"/>
                </a:solidFill>
                <a:latin typeface="Noto Sans"/>
                <a:cs typeface="Noto Sans"/>
              </a:rPr>
              <a:t>disagreements</a:t>
            </a:r>
            <a:r>
              <a:rPr sz="2400" b="1" spc="-9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about  what to</a:t>
            </a:r>
            <a:r>
              <a:rPr sz="2400" b="1" spc="-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watch?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87679" y="169545"/>
            <a:ext cx="14249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" dirty="0"/>
              <a:t>Warm-up</a:t>
            </a:r>
            <a:endParaRPr sz="240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900683" y="938783"/>
            <a:ext cx="4166870" cy="215963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3650">
              <a:latin typeface="Times New Roman"/>
              <a:cs typeface="Times New Roman"/>
            </a:endParaRPr>
          </a:p>
          <a:p>
            <a:pPr marL="410845" marR="405130" indent="1270" algn="ctr">
              <a:lnSpc>
                <a:spcPct val="100000"/>
              </a:lnSpc>
            </a:pP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Who </a:t>
            </a:r>
            <a:r>
              <a:rPr sz="2400" b="1" spc="-10" dirty="0">
                <a:solidFill>
                  <a:srgbClr val="041F4E"/>
                </a:solidFill>
                <a:latin typeface="Noto Sans"/>
                <a:cs typeface="Noto Sans"/>
              </a:rPr>
              <a:t>usually </a:t>
            </a:r>
            <a:r>
              <a:rPr sz="2400" b="1" spc="-5" dirty="0">
                <a:solidFill>
                  <a:srgbClr val="041F4E"/>
                </a:solidFill>
                <a:latin typeface="Noto Sans"/>
                <a:cs typeface="Noto Sans"/>
              </a:rPr>
              <a:t>chooses  what to watch in</a:t>
            </a:r>
            <a:r>
              <a:rPr sz="2400" b="1" spc="-7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2400" b="1" dirty="0">
                <a:solidFill>
                  <a:srgbClr val="041F4E"/>
                </a:solidFill>
                <a:latin typeface="Noto Sans"/>
                <a:cs typeface="Noto Sans"/>
              </a:rPr>
              <a:t>your  </a:t>
            </a:r>
            <a:r>
              <a:rPr sz="2400" b="1" spc="-10" dirty="0">
                <a:solidFill>
                  <a:srgbClr val="041F4E"/>
                </a:solidFill>
                <a:latin typeface="Noto Sans"/>
                <a:cs typeface="Noto Sans"/>
              </a:rPr>
              <a:t>house?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286755" y="938783"/>
            <a:ext cx="3578352" cy="21595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00683" y="3247644"/>
            <a:ext cx="3576828" cy="21610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22832" y="275843"/>
            <a:ext cx="7279005" cy="5753100"/>
            <a:chOff x="1322832" y="275843"/>
            <a:chExt cx="7279005" cy="5753100"/>
          </a:xfrm>
        </p:grpSpPr>
        <p:sp>
          <p:nvSpPr>
            <p:cNvPr id="3" name="object 3"/>
            <p:cNvSpPr/>
            <p:nvPr/>
          </p:nvSpPr>
          <p:spPr>
            <a:xfrm>
              <a:off x="4866132" y="275843"/>
              <a:ext cx="3735323" cy="5715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22832" y="275843"/>
              <a:ext cx="3753612" cy="57531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46761" y="169545"/>
            <a:ext cx="13899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0" dirty="0"/>
              <a:t>Reading</a:t>
            </a:r>
            <a:endParaRPr sz="2400" dirty="0"/>
          </a:p>
        </p:txBody>
      </p:sp>
      <p:grpSp>
        <p:nvGrpSpPr>
          <p:cNvPr id="6" name="object 6"/>
          <p:cNvGrpSpPr/>
          <p:nvPr/>
        </p:nvGrpSpPr>
        <p:grpSpPr>
          <a:xfrm>
            <a:off x="5232272" y="1239011"/>
            <a:ext cx="3003550" cy="2790825"/>
            <a:chOff x="5232272" y="1239011"/>
            <a:chExt cx="3003550" cy="2790825"/>
          </a:xfrm>
        </p:grpSpPr>
        <p:sp>
          <p:nvSpPr>
            <p:cNvPr id="7" name="object 7"/>
            <p:cNvSpPr/>
            <p:nvPr/>
          </p:nvSpPr>
          <p:spPr>
            <a:xfrm>
              <a:off x="5652516" y="1239011"/>
              <a:ext cx="2583180" cy="2790825"/>
            </a:xfrm>
            <a:custGeom>
              <a:avLst/>
              <a:gdLst/>
              <a:ahLst/>
              <a:cxnLst/>
              <a:rect l="l" t="t" r="r" b="b"/>
              <a:pathLst>
                <a:path w="2583179" h="2790825">
                  <a:moveTo>
                    <a:pt x="2582799" y="2570099"/>
                  </a:moveTo>
                  <a:lnTo>
                    <a:pt x="2481072" y="2478024"/>
                  </a:lnTo>
                  <a:lnTo>
                    <a:pt x="2481072" y="2040636"/>
                  </a:lnTo>
                  <a:lnTo>
                    <a:pt x="0" y="2040636"/>
                  </a:lnTo>
                  <a:lnTo>
                    <a:pt x="0" y="2790444"/>
                  </a:lnTo>
                  <a:lnTo>
                    <a:pt x="2481072" y="2790444"/>
                  </a:lnTo>
                  <a:lnTo>
                    <a:pt x="2481072" y="2665476"/>
                  </a:lnTo>
                  <a:lnTo>
                    <a:pt x="2582799" y="2570099"/>
                  </a:lnTo>
                  <a:close/>
                </a:path>
                <a:path w="2583179" h="2790825">
                  <a:moveTo>
                    <a:pt x="2582799" y="529463"/>
                  </a:moveTo>
                  <a:lnTo>
                    <a:pt x="2481072" y="437388"/>
                  </a:lnTo>
                  <a:lnTo>
                    <a:pt x="2481072" y="0"/>
                  </a:lnTo>
                  <a:lnTo>
                    <a:pt x="0" y="0"/>
                  </a:lnTo>
                  <a:lnTo>
                    <a:pt x="0" y="749808"/>
                  </a:lnTo>
                  <a:lnTo>
                    <a:pt x="2481072" y="749808"/>
                  </a:lnTo>
                  <a:lnTo>
                    <a:pt x="2481072" y="624840"/>
                  </a:lnTo>
                  <a:lnTo>
                    <a:pt x="2582799" y="529463"/>
                  </a:lnTo>
                  <a:close/>
                </a:path>
              </a:pathLst>
            </a:custGeom>
            <a:solidFill>
              <a:srgbClr val="E8F8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232272" y="2260091"/>
              <a:ext cx="2583180" cy="748665"/>
            </a:xfrm>
            <a:custGeom>
              <a:avLst/>
              <a:gdLst/>
              <a:ahLst/>
              <a:cxnLst/>
              <a:rect l="l" t="t" r="r" b="b"/>
              <a:pathLst>
                <a:path w="2583179" h="748664">
                  <a:moveTo>
                    <a:pt x="2582799" y="0"/>
                  </a:moveTo>
                  <a:lnTo>
                    <a:pt x="101726" y="0"/>
                  </a:lnTo>
                  <a:lnTo>
                    <a:pt x="101726" y="124713"/>
                  </a:lnTo>
                  <a:lnTo>
                    <a:pt x="0" y="216916"/>
                  </a:lnTo>
                  <a:lnTo>
                    <a:pt x="101726" y="311785"/>
                  </a:lnTo>
                  <a:lnTo>
                    <a:pt x="101726" y="748284"/>
                  </a:lnTo>
                  <a:lnTo>
                    <a:pt x="2582799" y="748284"/>
                  </a:lnTo>
                  <a:lnTo>
                    <a:pt x="2582799" y="0"/>
                  </a:lnTo>
                  <a:close/>
                </a:path>
              </a:pathLst>
            </a:custGeom>
            <a:solidFill>
              <a:srgbClr val="F6F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849492" y="1025244"/>
            <a:ext cx="2125345" cy="893444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2700" indent="1777364">
              <a:lnSpc>
                <a:spcPct val="100000"/>
              </a:lnSpc>
              <a:spcBef>
                <a:spcPts val="695"/>
              </a:spcBef>
            </a:pPr>
            <a:r>
              <a:rPr sz="1000" spc="-5" dirty="0">
                <a:solidFill>
                  <a:srgbClr val="041F4E"/>
                </a:solidFill>
                <a:latin typeface="Arial"/>
                <a:cs typeface="Arial"/>
              </a:rPr>
              <a:t>D</a:t>
            </a:r>
            <a:r>
              <a:rPr sz="1000" spc="-10" dirty="0">
                <a:solidFill>
                  <a:srgbClr val="041F4E"/>
                </a:solidFill>
                <a:latin typeface="Arial"/>
                <a:cs typeface="Arial"/>
              </a:rPr>
              <a:t>a</a:t>
            </a:r>
            <a:r>
              <a:rPr sz="1000" spc="-15" dirty="0">
                <a:solidFill>
                  <a:srgbClr val="041F4E"/>
                </a:solidFill>
                <a:latin typeface="Arial"/>
                <a:cs typeface="Arial"/>
              </a:rPr>
              <a:t>vi</a:t>
            </a:r>
            <a:r>
              <a:rPr sz="1000" spc="-5" dirty="0">
                <a:solidFill>
                  <a:srgbClr val="041F4E"/>
                </a:solidFill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  <a:p>
            <a:pPr marL="12065" marR="41910" algn="ctr">
              <a:lnSpc>
                <a:spcPct val="100000"/>
              </a:lnSpc>
              <a:spcBef>
                <a:spcPts val="715"/>
              </a:spcBef>
            </a:pPr>
            <a:r>
              <a:rPr sz="1200" i="1" spc="-30" dirty="0">
                <a:solidFill>
                  <a:srgbClr val="001F5F"/>
                </a:solidFill>
                <a:latin typeface="Noto Sans"/>
                <a:cs typeface="Noto Sans"/>
              </a:rPr>
              <a:t>Ugh, </a:t>
            </a:r>
            <a:r>
              <a:rPr sz="1200" i="1" spc="-65" dirty="0">
                <a:solidFill>
                  <a:srgbClr val="001F5F"/>
                </a:solidFill>
                <a:latin typeface="Noto Sans"/>
                <a:cs typeface="Noto Sans"/>
              </a:rPr>
              <a:t>I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knew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it!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The one about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a 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lawyer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who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falls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in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love with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a 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tattoo</a:t>
            </a:r>
            <a:r>
              <a:rPr sz="1200" i="1" spc="15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artist.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17641" y="2120011"/>
            <a:ext cx="2101850" cy="910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041F4E"/>
                </a:solidFill>
                <a:latin typeface="Arial"/>
                <a:cs typeface="Arial"/>
              </a:rPr>
              <a:t>Lily</a:t>
            </a:r>
            <a:endParaRPr sz="1000">
              <a:latin typeface="Arial"/>
              <a:cs typeface="Arial"/>
            </a:endParaRPr>
          </a:p>
          <a:p>
            <a:pPr marL="27940" marR="5080" algn="ctr">
              <a:lnSpc>
                <a:spcPct val="100000"/>
              </a:lnSpc>
              <a:spcBef>
                <a:spcPts val="10"/>
              </a:spcBef>
            </a:pP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Yeah. </a:t>
            </a:r>
            <a:r>
              <a:rPr sz="1200" i="1" spc="-25" dirty="0">
                <a:solidFill>
                  <a:srgbClr val="001F5F"/>
                </a:solidFill>
                <a:latin typeface="Noto Sans"/>
                <a:cs typeface="Noto Sans"/>
              </a:rPr>
              <a:t>It’s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set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in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New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York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in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the  </a:t>
            </a:r>
            <a:r>
              <a:rPr sz="1200" i="1" spc="-20" dirty="0">
                <a:solidFill>
                  <a:srgbClr val="001F5F"/>
                </a:solidFill>
                <a:latin typeface="Noto Sans"/>
                <a:cs typeface="Noto Sans"/>
              </a:rPr>
              <a:t>eighties.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Come on! </a:t>
            </a:r>
            <a:r>
              <a:rPr sz="1200" i="1" spc="-25" dirty="0">
                <a:solidFill>
                  <a:srgbClr val="001F5F"/>
                </a:solidFill>
                <a:latin typeface="Noto Sans"/>
                <a:cs typeface="Noto Sans"/>
              </a:rPr>
              <a:t>It’s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the most  popular film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on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Flixmax </a:t>
            </a:r>
            <a:r>
              <a:rPr sz="1200" i="1" spc="-25" dirty="0">
                <a:solidFill>
                  <a:srgbClr val="001F5F"/>
                </a:solidFill>
                <a:latin typeface="Noto Sans"/>
                <a:cs typeface="Noto Sans"/>
              </a:rPr>
              <a:t>right 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now.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26633" y="3084466"/>
            <a:ext cx="2148205" cy="87503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625"/>
              </a:spcBef>
            </a:pPr>
            <a:r>
              <a:rPr sz="1000" spc="-5" dirty="0">
                <a:solidFill>
                  <a:srgbClr val="041F4E"/>
                </a:solidFill>
                <a:latin typeface="Arial"/>
                <a:cs typeface="Arial"/>
              </a:rPr>
              <a:t>Da</a:t>
            </a:r>
            <a:r>
              <a:rPr sz="1000" spc="-15" dirty="0">
                <a:solidFill>
                  <a:srgbClr val="041F4E"/>
                </a:solidFill>
                <a:latin typeface="Arial"/>
                <a:cs typeface="Arial"/>
              </a:rPr>
              <a:t>v</a:t>
            </a:r>
            <a:r>
              <a:rPr sz="1000" spc="-10" dirty="0">
                <a:solidFill>
                  <a:srgbClr val="041F4E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041F4E"/>
                </a:solidFill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  <a:p>
            <a:pPr marL="12700" marR="20955" indent="635" algn="ctr">
              <a:lnSpc>
                <a:spcPct val="100000"/>
              </a:lnSpc>
              <a:spcBef>
                <a:spcPts val="640"/>
              </a:spcBef>
            </a:pP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People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will watch </a:t>
            </a:r>
            <a:r>
              <a:rPr sz="1200" i="1" spc="-25" dirty="0">
                <a:solidFill>
                  <a:srgbClr val="001F5F"/>
                </a:solidFill>
                <a:latin typeface="Noto Sans"/>
                <a:cs typeface="Noto Sans"/>
              </a:rPr>
              <a:t>anything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as  </a:t>
            </a:r>
            <a:r>
              <a:rPr sz="1200" i="1" spc="-30" dirty="0">
                <a:solidFill>
                  <a:srgbClr val="001F5F"/>
                </a:solidFill>
                <a:latin typeface="Noto Sans"/>
                <a:cs typeface="Noto Sans"/>
              </a:rPr>
              <a:t>long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as there’s some action and 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a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happy</a:t>
            </a:r>
            <a:r>
              <a:rPr sz="1200" i="1" spc="-45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200" i="1" spc="-25" dirty="0">
                <a:solidFill>
                  <a:srgbClr val="001F5F"/>
                </a:solidFill>
                <a:latin typeface="Noto Sans"/>
                <a:cs typeface="Noto Sans"/>
              </a:rPr>
              <a:t>ending!</a:t>
            </a:r>
            <a:endParaRPr sz="1200">
              <a:latin typeface="Noto Sans"/>
              <a:cs typeface="Noto Sans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702689" y="1251203"/>
            <a:ext cx="3003550" cy="2788920"/>
            <a:chOff x="1702689" y="1251203"/>
            <a:chExt cx="3003550" cy="2788920"/>
          </a:xfrm>
        </p:grpSpPr>
        <p:sp>
          <p:nvSpPr>
            <p:cNvPr id="13" name="object 13"/>
            <p:cNvSpPr/>
            <p:nvPr/>
          </p:nvSpPr>
          <p:spPr>
            <a:xfrm>
              <a:off x="1702689" y="1251203"/>
              <a:ext cx="2583180" cy="748665"/>
            </a:xfrm>
            <a:custGeom>
              <a:avLst/>
              <a:gdLst/>
              <a:ahLst/>
              <a:cxnLst/>
              <a:rect l="l" t="t" r="r" b="b"/>
              <a:pathLst>
                <a:path w="2583179" h="748664">
                  <a:moveTo>
                    <a:pt x="2582799" y="0"/>
                  </a:moveTo>
                  <a:lnTo>
                    <a:pt x="101727" y="0"/>
                  </a:lnTo>
                  <a:lnTo>
                    <a:pt x="101727" y="124713"/>
                  </a:lnTo>
                  <a:lnTo>
                    <a:pt x="0" y="216916"/>
                  </a:lnTo>
                  <a:lnTo>
                    <a:pt x="101727" y="311785"/>
                  </a:lnTo>
                  <a:lnTo>
                    <a:pt x="101727" y="748284"/>
                  </a:lnTo>
                  <a:lnTo>
                    <a:pt x="2582799" y="748284"/>
                  </a:lnTo>
                  <a:lnTo>
                    <a:pt x="2582799" y="0"/>
                  </a:lnTo>
                  <a:close/>
                </a:path>
              </a:pathLst>
            </a:custGeom>
            <a:solidFill>
              <a:srgbClr val="F6F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122932" y="2270759"/>
              <a:ext cx="2583180" cy="749935"/>
            </a:xfrm>
            <a:custGeom>
              <a:avLst/>
              <a:gdLst/>
              <a:ahLst/>
              <a:cxnLst/>
              <a:rect l="l" t="t" r="r" b="b"/>
              <a:pathLst>
                <a:path w="2583179" h="749935">
                  <a:moveTo>
                    <a:pt x="2481072" y="0"/>
                  </a:moveTo>
                  <a:lnTo>
                    <a:pt x="0" y="0"/>
                  </a:lnTo>
                  <a:lnTo>
                    <a:pt x="0" y="749807"/>
                  </a:lnTo>
                  <a:lnTo>
                    <a:pt x="2481072" y="749807"/>
                  </a:lnTo>
                  <a:lnTo>
                    <a:pt x="2481072" y="624839"/>
                  </a:lnTo>
                  <a:lnTo>
                    <a:pt x="2582798" y="529463"/>
                  </a:lnTo>
                  <a:lnTo>
                    <a:pt x="2481072" y="437388"/>
                  </a:lnTo>
                  <a:lnTo>
                    <a:pt x="2481072" y="0"/>
                  </a:lnTo>
                  <a:close/>
                </a:path>
              </a:pathLst>
            </a:custGeom>
            <a:solidFill>
              <a:srgbClr val="E8F8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702689" y="3291839"/>
              <a:ext cx="2583180" cy="748665"/>
            </a:xfrm>
            <a:custGeom>
              <a:avLst/>
              <a:gdLst/>
              <a:ahLst/>
              <a:cxnLst/>
              <a:rect l="l" t="t" r="r" b="b"/>
              <a:pathLst>
                <a:path w="2583179" h="748664">
                  <a:moveTo>
                    <a:pt x="2582799" y="0"/>
                  </a:moveTo>
                  <a:lnTo>
                    <a:pt x="101727" y="0"/>
                  </a:lnTo>
                  <a:lnTo>
                    <a:pt x="101727" y="124713"/>
                  </a:lnTo>
                  <a:lnTo>
                    <a:pt x="0" y="216915"/>
                  </a:lnTo>
                  <a:lnTo>
                    <a:pt x="101727" y="311785"/>
                  </a:lnTo>
                  <a:lnTo>
                    <a:pt x="101727" y="748284"/>
                  </a:lnTo>
                  <a:lnTo>
                    <a:pt x="2582799" y="748284"/>
                  </a:lnTo>
                  <a:lnTo>
                    <a:pt x="2582799" y="0"/>
                  </a:lnTo>
                  <a:close/>
                </a:path>
              </a:pathLst>
            </a:custGeom>
            <a:solidFill>
              <a:srgbClr val="F6F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987042" y="1015840"/>
            <a:ext cx="2022475" cy="91440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000" spc="-10" dirty="0">
                <a:solidFill>
                  <a:srgbClr val="041F4E"/>
                </a:solidFill>
                <a:latin typeface="Arial"/>
                <a:cs typeface="Arial"/>
              </a:rPr>
              <a:t>Lily</a:t>
            </a:r>
            <a:endParaRPr sz="1000">
              <a:latin typeface="Arial"/>
              <a:cs typeface="Arial"/>
            </a:endParaRPr>
          </a:p>
          <a:p>
            <a:pPr marL="106680" marR="5080" algn="ctr">
              <a:lnSpc>
                <a:spcPct val="100000"/>
              </a:lnSpc>
              <a:spcBef>
                <a:spcPts val="805"/>
              </a:spcBef>
            </a:pP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Hey! What are you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up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to? </a:t>
            </a:r>
            <a:r>
              <a:rPr sz="1200" i="1" dirty="0">
                <a:solidFill>
                  <a:srgbClr val="001F5F"/>
                </a:solidFill>
                <a:latin typeface="Noto Sans"/>
                <a:cs typeface="Noto Sans"/>
              </a:rPr>
              <a:t>Do 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you want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to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come over and  watch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a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film?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34514" y="2133345"/>
            <a:ext cx="2110105" cy="908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762125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041F4E"/>
                </a:solidFill>
                <a:latin typeface="Arial"/>
                <a:cs typeface="Arial"/>
              </a:rPr>
              <a:t>Da</a:t>
            </a:r>
            <a:r>
              <a:rPr sz="1000" spc="-15" dirty="0">
                <a:solidFill>
                  <a:srgbClr val="041F4E"/>
                </a:solidFill>
                <a:latin typeface="Arial"/>
                <a:cs typeface="Arial"/>
              </a:rPr>
              <a:t>v</a:t>
            </a:r>
            <a:r>
              <a:rPr sz="1000" spc="-10" dirty="0">
                <a:solidFill>
                  <a:srgbClr val="041F4E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041F4E"/>
                </a:solidFill>
                <a:latin typeface="Arial"/>
                <a:cs typeface="Arial"/>
              </a:rPr>
              <a:t>d 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Sure! Do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you have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a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particular  film in mind? NOT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a</a:t>
            </a:r>
            <a:r>
              <a:rPr sz="1200" i="1" spc="-2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romcom,</a:t>
            </a:r>
            <a:endParaRPr sz="1200">
              <a:latin typeface="Noto Sans"/>
              <a:cs typeface="Noto Sans"/>
            </a:endParaRPr>
          </a:p>
          <a:p>
            <a:pPr marR="45085" algn="ctr">
              <a:lnSpc>
                <a:spcPts val="1435"/>
              </a:lnSpc>
            </a:pP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please! Romcoms are</a:t>
            </a:r>
            <a:r>
              <a:rPr sz="1200" i="1" spc="-20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the</a:t>
            </a:r>
            <a:endParaRPr sz="1200">
              <a:latin typeface="Noto Sans"/>
              <a:cs typeface="Noto Sans"/>
            </a:endParaRPr>
          </a:p>
          <a:p>
            <a:pPr marR="42545" algn="ctr">
              <a:lnSpc>
                <a:spcPct val="100000"/>
              </a:lnSpc>
            </a:pP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worst.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75866" y="3075490"/>
            <a:ext cx="2139315" cy="89535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695"/>
              </a:spcBef>
            </a:pPr>
            <a:r>
              <a:rPr sz="1000" spc="-10" dirty="0">
                <a:solidFill>
                  <a:srgbClr val="041F4E"/>
                </a:solidFill>
                <a:latin typeface="Arial"/>
                <a:cs typeface="Arial"/>
              </a:rPr>
              <a:t>Lily</a:t>
            </a:r>
            <a:endParaRPr sz="1000">
              <a:latin typeface="Arial"/>
              <a:cs typeface="Arial"/>
            </a:endParaRPr>
          </a:p>
          <a:p>
            <a:pPr marL="12700" marR="5080" indent="-635" algn="ctr">
              <a:lnSpc>
                <a:spcPct val="100000"/>
              </a:lnSpc>
              <a:spcBef>
                <a:spcPts val="730"/>
              </a:spcBef>
            </a:pP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Well, </a:t>
            </a:r>
            <a:r>
              <a:rPr sz="1200" i="1" spc="-65" dirty="0">
                <a:solidFill>
                  <a:srgbClr val="001F5F"/>
                </a:solidFill>
                <a:latin typeface="Noto Sans"/>
                <a:cs typeface="Noto Sans"/>
              </a:rPr>
              <a:t>I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was </a:t>
            </a:r>
            <a:r>
              <a:rPr sz="1200" i="1" spc="-20" dirty="0">
                <a:solidFill>
                  <a:srgbClr val="001F5F"/>
                </a:solidFill>
                <a:latin typeface="Noto Sans"/>
                <a:cs typeface="Noto Sans"/>
              </a:rPr>
              <a:t>thinking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of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the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new  film 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on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Flixmax </a:t>
            </a:r>
            <a:r>
              <a:rPr sz="1200" i="1" spc="-15" dirty="0">
                <a:solidFill>
                  <a:srgbClr val="001F5F"/>
                </a:solidFill>
                <a:latin typeface="Noto Sans"/>
                <a:cs typeface="Noto Sans"/>
              </a:rPr>
              <a:t>that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everyone is  </a:t>
            </a:r>
            <a:r>
              <a:rPr sz="1200" i="1" spc="-25" dirty="0">
                <a:solidFill>
                  <a:srgbClr val="001F5F"/>
                </a:solidFill>
                <a:latin typeface="Noto Sans"/>
                <a:cs typeface="Noto Sans"/>
              </a:rPr>
              <a:t>talking</a:t>
            </a:r>
            <a:r>
              <a:rPr sz="1200" i="1" spc="-5" dirty="0">
                <a:solidFill>
                  <a:srgbClr val="001F5F"/>
                </a:solidFill>
                <a:latin typeface="Noto Sans"/>
                <a:cs typeface="Noto Sans"/>
              </a:rPr>
              <a:t> </a:t>
            </a:r>
            <a:r>
              <a:rPr sz="1200" i="1" spc="-10" dirty="0">
                <a:solidFill>
                  <a:srgbClr val="001F5F"/>
                </a:solidFill>
                <a:latin typeface="Noto Sans"/>
                <a:cs typeface="Noto Sans"/>
              </a:rPr>
              <a:t>about…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85444" y="4960620"/>
            <a:ext cx="7999730" cy="605155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95250" rIns="0" bIns="0" rtlCol="0">
            <a:spAutoFit/>
          </a:bodyPr>
          <a:lstStyle/>
          <a:p>
            <a:pPr marL="374650" indent="-267335">
              <a:lnSpc>
                <a:spcPct val="100000"/>
              </a:lnSpc>
              <a:spcBef>
                <a:spcPts val="750"/>
              </a:spcBef>
              <a:buAutoNum type="arabicPeriod"/>
              <a:tabLst>
                <a:tab pos="374650" algn="l"/>
                <a:tab pos="375285" algn="l"/>
              </a:tabLst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Why does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Lily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text</a:t>
            </a:r>
            <a:r>
              <a:rPr sz="1300" spc="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David?</a:t>
            </a:r>
            <a:endParaRPr sz="1300">
              <a:latin typeface="Noto Sans"/>
              <a:cs typeface="Noto Sans"/>
            </a:endParaRPr>
          </a:p>
          <a:p>
            <a:pPr marL="374650" indent="-267335">
              <a:lnSpc>
                <a:spcPct val="100000"/>
              </a:lnSpc>
              <a:spcBef>
                <a:spcPts val="405"/>
              </a:spcBef>
              <a:buAutoNum type="arabicPeriod"/>
              <a:tabLst>
                <a:tab pos="374650" algn="l"/>
                <a:tab pos="375285" algn="l"/>
              </a:tabLst>
            </a:pPr>
            <a:r>
              <a:rPr sz="1300" spc="-5" dirty="0">
                <a:solidFill>
                  <a:srgbClr val="041F4E"/>
                </a:solidFill>
                <a:latin typeface="Noto Sans"/>
                <a:cs typeface="Noto Sans"/>
              </a:rPr>
              <a:t>Do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you know what the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term </a:t>
            </a:r>
            <a:r>
              <a:rPr sz="1300" i="1" spc="-5" dirty="0">
                <a:solidFill>
                  <a:srgbClr val="041F4E"/>
                </a:solidFill>
                <a:latin typeface="Noto Sans"/>
                <a:cs typeface="Noto Sans"/>
              </a:rPr>
              <a:t>romcom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is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short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for?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What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is David’s opinion of</a:t>
            </a:r>
            <a:r>
              <a:rPr sz="1300" spc="1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romcoms?</a:t>
            </a:r>
            <a:endParaRPr sz="13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45994" y="0"/>
            <a:ext cx="4654739" cy="2457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57855" y="4805171"/>
            <a:ext cx="4625340" cy="808555"/>
          </a:xfrm>
          <a:prstGeom prst="rect">
            <a:avLst/>
          </a:prstGeom>
          <a:solidFill>
            <a:srgbClr val="D6E3FB"/>
          </a:solidFill>
        </p:spPr>
        <p:txBody>
          <a:bodyPr vert="horz" wrap="square" lIns="0" tIns="69215" rIns="0" bIns="0" rtlCol="0">
            <a:spAutoFit/>
          </a:bodyPr>
          <a:lstStyle/>
          <a:p>
            <a:pPr marL="295275" marR="287655" indent="-635" algn="ctr">
              <a:lnSpc>
                <a:spcPct val="100000"/>
              </a:lnSpc>
              <a:spcBef>
                <a:spcPts val="545"/>
              </a:spcBef>
            </a:pPr>
            <a:r>
              <a:rPr sz="1600" spc="-15" dirty="0">
                <a:solidFill>
                  <a:srgbClr val="041F4E"/>
                </a:solidFill>
                <a:latin typeface="Noto Sans"/>
                <a:cs typeface="Noto Sans"/>
              </a:rPr>
              <a:t>Look at the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phrase </a:t>
            </a:r>
            <a:r>
              <a:rPr sz="1600" spc="-30" dirty="0">
                <a:solidFill>
                  <a:srgbClr val="041F4E"/>
                </a:solidFill>
                <a:latin typeface="Noto Sans"/>
                <a:cs typeface="Noto Sans"/>
              </a:rPr>
              <a:t>highlighted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in purple.  Why </a:t>
            </a:r>
            <a:r>
              <a:rPr sz="1600" spc="-5" dirty="0">
                <a:solidFill>
                  <a:srgbClr val="041F4E"/>
                </a:solidFill>
                <a:latin typeface="Noto Sans"/>
                <a:cs typeface="Noto Sans"/>
              </a:rPr>
              <a:t>does </a:t>
            </a:r>
            <a:r>
              <a:rPr sz="1600" spc="-15" dirty="0">
                <a:solidFill>
                  <a:srgbClr val="041F4E"/>
                </a:solidFill>
                <a:latin typeface="Noto Sans"/>
                <a:cs typeface="Noto Sans"/>
              </a:rPr>
              <a:t>Lily say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this to David? What </a:t>
            </a:r>
            <a:r>
              <a:rPr sz="1600" spc="-5" dirty="0">
                <a:solidFill>
                  <a:srgbClr val="041F4E"/>
                </a:solidFill>
                <a:latin typeface="Noto Sans"/>
                <a:cs typeface="Noto Sans"/>
              </a:rPr>
              <a:t>does  </a:t>
            </a:r>
            <a:r>
              <a:rPr sz="1600" spc="-10" dirty="0">
                <a:solidFill>
                  <a:srgbClr val="041F4E"/>
                </a:solidFill>
                <a:latin typeface="Noto Sans"/>
                <a:cs typeface="Noto Sans"/>
              </a:rPr>
              <a:t>she</a:t>
            </a:r>
            <a:r>
              <a:rPr sz="160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600" spc="-20" dirty="0">
                <a:solidFill>
                  <a:srgbClr val="041F4E"/>
                </a:solidFill>
                <a:latin typeface="Noto Sans"/>
                <a:cs typeface="Noto Sans"/>
              </a:rPr>
              <a:t>want?</a:t>
            </a:r>
            <a:r>
              <a:rPr lang="en-MY" sz="1600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lang="en-MY" sz="1600" b="1" i="1" u="sng" spc="-20" dirty="0">
                <a:solidFill>
                  <a:srgbClr val="041F4E"/>
                </a:solidFill>
                <a:latin typeface="Noto Sans"/>
                <a:cs typeface="Noto Sans"/>
              </a:rPr>
              <a:t>Write the answer down</a:t>
            </a:r>
            <a:endParaRPr sz="1600" b="1" i="1" u="sng" dirty="0">
              <a:latin typeface="Noto Sans"/>
              <a:cs typeface="Noto San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464814" y="550545"/>
            <a:ext cx="303149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solidFill>
                  <a:srgbClr val="9900CC"/>
                </a:solidFill>
              </a:rPr>
              <a:t>Come on! </a:t>
            </a:r>
            <a:r>
              <a:rPr sz="2000" spc="-35" dirty="0"/>
              <a:t>It’s </a:t>
            </a:r>
            <a:r>
              <a:rPr sz="2000" spc="-5" dirty="0"/>
              <a:t>the </a:t>
            </a:r>
            <a:r>
              <a:rPr sz="2000" dirty="0"/>
              <a:t>most  popular film on</a:t>
            </a:r>
            <a:r>
              <a:rPr sz="2000" spc="-85" dirty="0"/>
              <a:t> </a:t>
            </a:r>
            <a:r>
              <a:rPr lang="en-MY" sz="2000" spc="-85" dirty="0"/>
              <a:t>NETFLIX</a:t>
            </a:r>
            <a:r>
              <a:rPr sz="2000" dirty="0"/>
              <a:t>  </a:t>
            </a:r>
            <a:r>
              <a:rPr sz="2000" spc="-30" dirty="0"/>
              <a:t>right</a:t>
            </a:r>
            <a:r>
              <a:rPr sz="2000" spc="-20" dirty="0"/>
              <a:t> </a:t>
            </a:r>
            <a:r>
              <a:rPr sz="2000" spc="-5" dirty="0"/>
              <a:t>now.</a:t>
            </a:r>
            <a:endParaRPr sz="2000" dirty="0"/>
          </a:p>
        </p:txBody>
      </p:sp>
      <p:grpSp>
        <p:nvGrpSpPr>
          <p:cNvPr id="5" name="object 5"/>
          <p:cNvGrpSpPr/>
          <p:nvPr/>
        </p:nvGrpSpPr>
        <p:grpSpPr>
          <a:xfrm>
            <a:off x="2657855" y="103631"/>
            <a:ext cx="6235065" cy="4511040"/>
            <a:chOff x="2657855" y="103631"/>
            <a:chExt cx="6235065" cy="4511040"/>
          </a:xfrm>
        </p:grpSpPr>
        <p:sp>
          <p:nvSpPr>
            <p:cNvPr id="6" name="object 6"/>
            <p:cNvSpPr/>
            <p:nvPr/>
          </p:nvSpPr>
          <p:spPr>
            <a:xfrm>
              <a:off x="2657855" y="2170176"/>
              <a:ext cx="4625340" cy="24444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051547" y="103631"/>
              <a:ext cx="1840992" cy="56388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172706" y="279603"/>
            <a:ext cx="16059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FFFFFF"/>
                </a:solidFill>
                <a:latin typeface="Noto Sans"/>
                <a:cs typeface="Noto Sans"/>
              </a:rPr>
              <a:t>Real-life</a:t>
            </a:r>
            <a:r>
              <a:rPr sz="1400" b="1" spc="-10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b="1" spc="-25" dirty="0">
                <a:solidFill>
                  <a:srgbClr val="FFFFFF"/>
                </a:solidFill>
                <a:latin typeface="Noto Sans"/>
                <a:cs typeface="Noto Sans"/>
              </a:rPr>
              <a:t>language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99659" y="3011423"/>
            <a:ext cx="3992879" cy="2494915"/>
          </a:xfrm>
          <a:prstGeom prst="rect">
            <a:avLst/>
          </a:prstGeom>
          <a:solidFill>
            <a:srgbClr val="D6E3FB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00">
              <a:latin typeface="Times New Roman"/>
              <a:cs typeface="Times New Roman"/>
            </a:endParaRPr>
          </a:p>
          <a:p>
            <a:pPr marL="467359" indent="-287020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150000"/>
              <a:buFont typeface="Arial"/>
              <a:buChar char="●"/>
              <a:tabLst>
                <a:tab pos="467359" algn="l"/>
                <a:tab pos="467995" algn="l"/>
              </a:tabLst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We use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indefinite</a:t>
            </a:r>
            <a:r>
              <a:rPr sz="1300" b="1" spc="4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endParaRPr sz="1300">
              <a:latin typeface="Noto Sans"/>
              <a:cs typeface="Noto Sans"/>
            </a:endParaRPr>
          </a:p>
          <a:p>
            <a:pPr marL="467359" marR="227965">
              <a:lnSpc>
                <a:spcPct val="100000"/>
              </a:lnSpc>
              <a:tabLst>
                <a:tab pos="1626870" algn="l"/>
              </a:tabLst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(</a:t>
            </a:r>
            <a:r>
              <a:rPr sz="1300" u="sng" spc="-10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)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when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we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are </a:t>
            </a:r>
            <a:r>
              <a:rPr sz="1300" spc="-25" dirty="0">
                <a:solidFill>
                  <a:srgbClr val="041F4E"/>
                </a:solidFill>
                <a:latin typeface="Noto Sans"/>
                <a:cs typeface="Noto Sans"/>
              </a:rPr>
              <a:t>talking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about  an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unspecific person or</a:t>
            </a:r>
            <a:r>
              <a:rPr sz="1300" b="1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b="1" spc="-20" dirty="0">
                <a:solidFill>
                  <a:srgbClr val="041F4E"/>
                </a:solidFill>
                <a:latin typeface="Noto Sans"/>
                <a:cs typeface="Noto Sans"/>
              </a:rPr>
              <a:t>thing</a:t>
            </a:r>
            <a:r>
              <a:rPr sz="1300" spc="-20" dirty="0">
                <a:solidFill>
                  <a:srgbClr val="041F4E"/>
                </a:solidFill>
                <a:latin typeface="Noto Sans"/>
                <a:cs typeface="Noto Sans"/>
              </a:rPr>
              <a:t>.</a:t>
            </a:r>
            <a:endParaRPr sz="13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>
              <a:latin typeface="Noto Sans"/>
              <a:cs typeface="Noto Sans"/>
            </a:endParaRPr>
          </a:p>
          <a:p>
            <a:pPr marL="467359" indent="-287020"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SzPct val="150000"/>
              <a:buFont typeface="Arial"/>
              <a:buChar char="●"/>
              <a:tabLst>
                <a:tab pos="467359" algn="l"/>
                <a:tab pos="467995" algn="l"/>
              </a:tabLst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We use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definite</a:t>
            </a:r>
            <a:r>
              <a:rPr sz="1300" b="1" spc="3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article</a:t>
            </a:r>
            <a:endParaRPr sz="1300">
              <a:latin typeface="Noto Sans"/>
              <a:cs typeface="Noto Sans"/>
            </a:endParaRPr>
          </a:p>
          <a:p>
            <a:pPr marL="467359" marR="227965">
              <a:lnSpc>
                <a:spcPct val="100000"/>
              </a:lnSpc>
              <a:tabLst>
                <a:tab pos="1626870" algn="l"/>
              </a:tabLst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(</a:t>
            </a:r>
            <a:r>
              <a:rPr sz="1300" u="sng" spc="-10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)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when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we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are </a:t>
            </a:r>
            <a:r>
              <a:rPr sz="1300" spc="-25" dirty="0">
                <a:solidFill>
                  <a:srgbClr val="041F4E"/>
                </a:solidFill>
                <a:latin typeface="Noto Sans"/>
                <a:cs typeface="Noto Sans"/>
              </a:rPr>
              <a:t>talking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about 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a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specific person or </a:t>
            </a:r>
            <a:r>
              <a:rPr sz="1300" b="1" spc="-20" dirty="0">
                <a:solidFill>
                  <a:srgbClr val="041F4E"/>
                </a:solidFill>
                <a:latin typeface="Noto Sans"/>
                <a:cs typeface="Noto Sans"/>
              </a:rPr>
              <a:t>thing</a:t>
            </a:r>
            <a:r>
              <a:rPr sz="1300" spc="-20" dirty="0">
                <a:solidFill>
                  <a:srgbClr val="041F4E"/>
                </a:solidFill>
                <a:latin typeface="Noto Sans"/>
                <a:cs typeface="Noto Sans"/>
              </a:rPr>
              <a:t>.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99160" y="3011423"/>
            <a:ext cx="3992879" cy="2494915"/>
          </a:xfrm>
          <a:custGeom>
            <a:avLst/>
            <a:gdLst/>
            <a:ahLst/>
            <a:cxnLst/>
            <a:rect l="l" t="t" r="r" b="b"/>
            <a:pathLst>
              <a:path w="3992879" h="2494915">
                <a:moveTo>
                  <a:pt x="3814191" y="0"/>
                </a:moveTo>
                <a:lnTo>
                  <a:pt x="0" y="0"/>
                </a:lnTo>
                <a:lnTo>
                  <a:pt x="0" y="2494788"/>
                </a:lnTo>
                <a:lnTo>
                  <a:pt x="3814191" y="2494788"/>
                </a:lnTo>
                <a:lnTo>
                  <a:pt x="3814191" y="1479803"/>
                </a:lnTo>
                <a:lnTo>
                  <a:pt x="3992879" y="1247394"/>
                </a:lnTo>
                <a:lnTo>
                  <a:pt x="3814191" y="1014983"/>
                </a:lnTo>
                <a:lnTo>
                  <a:pt x="3814191" y="0"/>
                </a:lnTo>
                <a:close/>
              </a:path>
            </a:pathLst>
          </a:custGeom>
          <a:solidFill>
            <a:srgbClr val="D6E3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66596" y="3841750"/>
            <a:ext cx="3387725" cy="1046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marR="182880" indent="-287020">
              <a:lnSpc>
                <a:spcPct val="100000"/>
              </a:lnSpc>
              <a:spcBef>
                <a:spcPts val="95"/>
              </a:spcBef>
              <a:buClr>
                <a:srgbClr val="FFFFFF"/>
              </a:buClr>
              <a:buSzPct val="150000"/>
              <a:buFont typeface="Arial"/>
              <a:buChar char="●"/>
              <a:tabLst>
                <a:tab pos="299085" algn="l"/>
                <a:tab pos="299720" algn="l"/>
              </a:tabLst>
            </a:pPr>
            <a:r>
              <a:rPr sz="1300" spc="-4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first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two sentences, are Lily and 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David </a:t>
            </a:r>
            <a:r>
              <a:rPr sz="1300" spc="-20" dirty="0">
                <a:solidFill>
                  <a:srgbClr val="041F4E"/>
                </a:solidFill>
                <a:latin typeface="Noto Sans"/>
                <a:cs typeface="Noto Sans"/>
              </a:rPr>
              <a:t>referring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to a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specific</a:t>
            </a:r>
            <a:r>
              <a:rPr sz="1300" b="1" spc="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film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?</a:t>
            </a:r>
            <a:endParaRPr sz="13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FFFFFF"/>
              </a:buClr>
              <a:buFont typeface="Arial"/>
              <a:buChar char="●"/>
            </a:pPr>
            <a:endParaRPr sz="1300">
              <a:latin typeface="Noto Sans"/>
              <a:cs typeface="Noto Sans"/>
            </a:endParaRPr>
          </a:p>
          <a:p>
            <a:pPr marL="299085" indent="-287020">
              <a:lnSpc>
                <a:spcPct val="100000"/>
              </a:lnSpc>
              <a:buClr>
                <a:srgbClr val="FFFFFF"/>
              </a:buClr>
              <a:buSzPct val="150000"/>
              <a:buFont typeface="Arial"/>
              <a:buChar char="●"/>
              <a:tabLst>
                <a:tab pos="299085" algn="l"/>
                <a:tab pos="299720" algn="l"/>
              </a:tabLst>
            </a:pPr>
            <a:r>
              <a:rPr sz="1300" b="1" spc="-10" dirty="0">
                <a:solidFill>
                  <a:srgbClr val="041F4E"/>
                </a:solidFill>
                <a:latin typeface="Noto Sans"/>
                <a:cs typeface="Noto Sans"/>
              </a:rPr>
              <a:t>What </a:t>
            </a:r>
            <a:r>
              <a:rPr sz="1300" b="1" spc="-5" dirty="0">
                <a:solidFill>
                  <a:srgbClr val="041F4E"/>
                </a:solidFill>
                <a:latin typeface="Noto Sans"/>
                <a:cs typeface="Noto Sans"/>
              </a:rPr>
              <a:t>film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is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Lily </a:t>
            </a:r>
            <a:r>
              <a:rPr sz="1300" spc="-20" dirty="0">
                <a:solidFill>
                  <a:srgbClr val="041F4E"/>
                </a:solidFill>
                <a:latin typeface="Noto Sans"/>
                <a:cs typeface="Noto Sans"/>
              </a:rPr>
              <a:t>referring </a:t>
            </a: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to in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the</a:t>
            </a:r>
            <a:r>
              <a:rPr sz="1300" spc="7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300" spc="-15" dirty="0">
                <a:solidFill>
                  <a:srgbClr val="041F4E"/>
                </a:solidFill>
                <a:latin typeface="Noto Sans"/>
                <a:cs typeface="Noto Sans"/>
              </a:rPr>
              <a:t>third</a:t>
            </a:r>
            <a:endParaRPr sz="1300">
              <a:latin typeface="Noto Sans"/>
              <a:cs typeface="Noto Sans"/>
            </a:endParaRPr>
          </a:p>
          <a:p>
            <a:pPr marL="299085">
              <a:lnSpc>
                <a:spcPct val="100000"/>
              </a:lnSpc>
            </a:pPr>
            <a:r>
              <a:rPr sz="1300" spc="-10" dirty="0">
                <a:solidFill>
                  <a:srgbClr val="041F4E"/>
                </a:solidFill>
                <a:latin typeface="Noto Sans"/>
                <a:cs typeface="Noto Sans"/>
              </a:rPr>
              <a:t>sentence?</a:t>
            </a:r>
            <a:endParaRPr sz="1300">
              <a:latin typeface="Noto Sans"/>
              <a:cs typeface="Noto San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09601" y="169545"/>
            <a:ext cx="34092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Articles: </a:t>
            </a:r>
            <a:r>
              <a:rPr sz="2400" i="1" spc="-5" dirty="0">
                <a:latin typeface="Noto Sans"/>
                <a:cs typeface="Noto Sans"/>
              </a:rPr>
              <a:t>a/an </a:t>
            </a:r>
            <a:r>
              <a:rPr sz="2400" dirty="0"/>
              <a:t>or</a:t>
            </a:r>
            <a:r>
              <a:rPr sz="2400" spc="-60" dirty="0"/>
              <a:t> </a:t>
            </a:r>
            <a:r>
              <a:rPr sz="2400" i="1" spc="-5" dirty="0">
                <a:latin typeface="Noto Sans"/>
                <a:cs typeface="Noto Sans"/>
              </a:rPr>
              <a:t>the</a:t>
            </a:r>
            <a:r>
              <a:rPr sz="2400" spc="-5" dirty="0"/>
              <a:t>?</a:t>
            </a:r>
            <a:endParaRPr sz="2400" dirty="0">
              <a:latin typeface="Noto Sans"/>
              <a:cs typeface="Noto San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885850" y="662177"/>
            <a:ext cx="7929880" cy="181908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Read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these quotes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from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Lily and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David’s conversation on slide 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4.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Answer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the questions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blue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box.</a:t>
            </a:r>
            <a:endParaRPr lang="en-MY" sz="1400" spc="-5" dirty="0">
              <a:solidFill>
                <a:srgbClr val="041F4E"/>
              </a:solidFill>
              <a:latin typeface="Noto Sans"/>
              <a:cs typeface="Noto Sans"/>
            </a:endParaRPr>
          </a:p>
          <a:p>
            <a:pPr marL="93345" algn="ctr">
              <a:lnSpc>
                <a:spcPct val="100000"/>
              </a:lnSpc>
              <a:spcBef>
                <a:spcPts val="919"/>
              </a:spcBef>
            </a:pP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Lily: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Do you want 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to come over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and watch </a:t>
            </a:r>
            <a:r>
              <a:rPr sz="1700" b="1" dirty="0">
                <a:solidFill>
                  <a:srgbClr val="3333FF"/>
                </a:solidFill>
                <a:latin typeface="Noto Sans"/>
                <a:cs typeface="Noto Sans"/>
              </a:rPr>
              <a:t>a</a:t>
            </a:r>
            <a:r>
              <a:rPr sz="1700" b="1" spc="-160" dirty="0">
                <a:solidFill>
                  <a:srgbClr val="3333FF"/>
                </a:solidFill>
                <a:latin typeface="Noto Sans"/>
                <a:cs typeface="Noto Sans"/>
              </a:rPr>
              <a:t> </a:t>
            </a:r>
            <a:r>
              <a:rPr sz="1700" b="1" spc="-5" dirty="0">
                <a:solidFill>
                  <a:srgbClr val="9900CC"/>
                </a:solidFill>
                <a:latin typeface="Noto Sans"/>
                <a:cs typeface="Noto Sans"/>
              </a:rPr>
              <a:t>film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?</a:t>
            </a:r>
            <a:endParaRPr sz="17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200" dirty="0">
              <a:latin typeface="Noto Sans"/>
              <a:cs typeface="Noto Sans"/>
            </a:endParaRPr>
          </a:p>
          <a:p>
            <a:pPr marL="91440" algn="ctr">
              <a:lnSpc>
                <a:spcPct val="100000"/>
              </a:lnSpc>
            </a:pP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David: Sure! But not </a:t>
            </a:r>
            <a:r>
              <a:rPr sz="1700" b="1" dirty="0">
                <a:solidFill>
                  <a:srgbClr val="3333FF"/>
                </a:solidFill>
                <a:latin typeface="Noto Sans"/>
                <a:cs typeface="Noto Sans"/>
              </a:rPr>
              <a:t>a </a:t>
            </a:r>
            <a:r>
              <a:rPr sz="1700" b="1" spc="-5" dirty="0">
                <a:solidFill>
                  <a:srgbClr val="9900CC"/>
                </a:solidFill>
                <a:latin typeface="Noto Sans"/>
                <a:cs typeface="Noto Sans"/>
              </a:rPr>
              <a:t>romcom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,</a:t>
            </a:r>
            <a:r>
              <a:rPr sz="1700" b="1" spc="-7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please!</a:t>
            </a:r>
            <a:endParaRPr sz="17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200" dirty="0">
              <a:latin typeface="Noto Sans"/>
              <a:cs typeface="Noto Sans"/>
            </a:endParaRPr>
          </a:p>
          <a:p>
            <a:pPr marL="94615" algn="ctr">
              <a:lnSpc>
                <a:spcPct val="100000"/>
              </a:lnSpc>
            </a:pP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Lily: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What about </a:t>
            </a:r>
            <a:r>
              <a:rPr sz="1700" b="1" dirty="0">
                <a:solidFill>
                  <a:srgbClr val="3333FF"/>
                </a:solidFill>
                <a:latin typeface="Noto Sans"/>
                <a:cs typeface="Noto Sans"/>
              </a:rPr>
              <a:t>the </a:t>
            </a:r>
            <a:r>
              <a:rPr sz="1700" b="1" spc="-5" dirty="0">
                <a:solidFill>
                  <a:srgbClr val="9900CC"/>
                </a:solidFill>
                <a:latin typeface="Noto Sans"/>
                <a:cs typeface="Noto Sans"/>
              </a:rPr>
              <a:t>new film </a:t>
            </a:r>
            <a:r>
              <a:rPr sz="1700" b="1" dirty="0">
                <a:solidFill>
                  <a:srgbClr val="9900CC"/>
                </a:solidFill>
                <a:latin typeface="Noto Sans"/>
                <a:cs typeface="Noto Sans"/>
              </a:rPr>
              <a:t>on </a:t>
            </a:r>
            <a:r>
              <a:rPr lang="en-MY" sz="1700" b="1" spc="-5" dirty="0">
                <a:solidFill>
                  <a:srgbClr val="9900CC"/>
                </a:solidFill>
                <a:latin typeface="Noto Sans"/>
                <a:cs typeface="Noto Sans"/>
              </a:rPr>
              <a:t>Netflix</a:t>
            </a:r>
            <a:r>
              <a:rPr sz="1700" b="1" spc="-5" dirty="0">
                <a:solidFill>
                  <a:srgbClr val="9900CC"/>
                </a:solidFill>
                <a:latin typeface="Noto Sans"/>
                <a:cs typeface="Noto Sans"/>
              </a:rPr>
              <a:t> that </a:t>
            </a:r>
            <a:r>
              <a:rPr sz="1700" b="1" dirty="0">
                <a:solidFill>
                  <a:srgbClr val="9900CC"/>
                </a:solidFill>
                <a:latin typeface="Noto Sans"/>
                <a:cs typeface="Noto Sans"/>
              </a:rPr>
              <a:t>everyone’s </a:t>
            </a:r>
            <a:r>
              <a:rPr sz="1700" b="1" spc="-20" dirty="0">
                <a:solidFill>
                  <a:srgbClr val="9900CC"/>
                </a:solidFill>
                <a:latin typeface="Noto Sans"/>
                <a:cs typeface="Noto Sans"/>
              </a:rPr>
              <a:t>talking</a:t>
            </a:r>
            <a:r>
              <a:rPr sz="1700" b="1" spc="-140" dirty="0">
                <a:solidFill>
                  <a:srgbClr val="9900CC"/>
                </a:solidFill>
                <a:latin typeface="Noto Sans"/>
                <a:cs typeface="Noto Sans"/>
              </a:rPr>
              <a:t> </a:t>
            </a:r>
            <a:r>
              <a:rPr sz="1700" b="1" dirty="0">
                <a:solidFill>
                  <a:srgbClr val="9900CC"/>
                </a:solidFill>
                <a:latin typeface="Noto Sans"/>
                <a:cs typeface="Noto Sans"/>
              </a:rPr>
              <a:t>about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.</a:t>
            </a:r>
            <a:endParaRPr sz="17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27988" y="968118"/>
            <a:ext cx="7181215" cy="2240280"/>
            <a:chOff x="1427988" y="968118"/>
            <a:chExt cx="7181215" cy="2240280"/>
          </a:xfrm>
        </p:grpSpPr>
        <p:sp>
          <p:nvSpPr>
            <p:cNvPr id="3" name="object 3"/>
            <p:cNvSpPr/>
            <p:nvPr/>
          </p:nvSpPr>
          <p:spPr>
            <a:xfrm>
              <a:off x="2411999" y="968118"/>
              <a:ext cx="6197076" cy="113483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322576" y="1886711"/>
              <a:ext cx="6286500" cy="12435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427988" y="979931"/>
              <a:ext cx="1321308" cy="132892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427988" y="1879091"/>
              <a:ext cx="1321308" cy="132892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04801" y="169545"/>
            <a:ext cx="813239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Further </a:t>
            </a:r>
            <a:r>
              <a:rPr sz="2400" spc="-5" dirty="0"/>
              <a:t>uses of the indefinite </a:t>
            </a:r>
            <a:r>
              <a:rPr sz="2400" dirty="0"/>
              <a:t>and definite</a:t>
            </a:r>
            <a:r>
              <a:rPr sz="2400" spc="-114" dirty="0"/>
              <a:t> </a:t>
            </a:r>
            <a:r>
              <a:rPr sz="2400" spc="-5" dirty="0"/>
              <a:t>article.</a:t>
            </a:r>
            <a:endParaRPr sz="2400" dirty="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899160" y="3208020"/>
            <a:ext cx="4930140" cy="2298700"/>
          </a:xfrm>
          <a:prstGeom prst="rect">
            <a:avLst/>
          </a:prstGeom>
          <a:solidFill>
            <a:srgbClr val="D6E3FB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00">
              <a:latin typeface="Times New Roman"/>
              <a:cs typeface="Times New Roman"/>
            </a:endParaRPr>
          </a:p>
          <a:p>
            <a:pPr marL="466725" marR="320675" indent="-287020">
              <a:lnSpc>
                <a:spcPct val="100000"/>
              </a:lnSpc>
              <a:buClr>
                <a:srgbClr val="FFFFFF"/>
              </a:buClr>
              <a:buSzPct val="150000"/>
              <a:buFont typeface="Arial"/>
              <a:buChar char="●"/>
              <a:tabLst>
                <a:tab pos="467359" algn="l"/>
              </a:tabLst>
            </a:pP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use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indefinite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article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before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jobs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. Can  you identify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two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examples of this in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</a:t>
            </a:r>
            <a:r>
              <a:rPr sz="1400" spc="-1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sentences  above?</a:t>
            </a:r>
            <a:endParaRPr sz="1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FFFFFF"/>
              </a:buClr>
              <a:buFont typeface="Arial"/>
              <a:buChar char="●"/>
            </a:pPr>
            <a:endParaRPr sz="1300">
              <a:latin typeface="Noto Sans"/>
              <a:cs typeface="Noto Sans"/>
            </a:endParaRPr>
          </a:p>
          <a:p>
            <a:pPr marL="466725" marR="331470" indent="-287020">
              <a:lnSpc>
                <a:spcPct val="100000"/>
              </a:lnSpc>
              <a:buClr>
                <a:srgbClr val="FFFFFF"/>
              </a:buClr>
              <a:buSzPct val="150000"/>
              <a:buFont typeface="Arial"/>
              <a:buChar char="●"/>
              <a:tabLst>
                <a:tab pos="467359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We use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definite article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for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superlatives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. Can  you find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example of this in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sentences  above?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648967" y="1158239"/>
            <a:ext cx="7242175" cy="4348480"/>
            <a:chOff x="1648967" y="1158239"/>
            <a:chExt cx="7242175" cy="4348480"/>
          </a:xfrm>
        </p:grpSpPr>
        <p:sp>
          <p:nvSpPr>
            <p:cNvPr id="10" name="object 10"/>
            <p:cNvSpPr/>
            <p:nvPr/>
          </p:nvSpPr>
          <p:spPr>
            <a:xfrm>
              <a:off x="6059423" y="3208019"/>
              <a:ext cx="2831592" cy="229819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648967" y="1158239"/>
              <a:ext cx="798576" cy="7985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648967" y="2057400"/>
              <a:ext cx="798576" cy="79705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885850" y="662177"/>
            <a:ext cx="7751445" cy="19909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Read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these quotes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from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conversation on slide 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4.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Answer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the questions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blue</a:t>
            </a:r>
            <a:r>
              <a:rPr sz="1400" spc="-3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box.</a:t>
            </a:r>
            <a:endParaRPr sz="14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900" dirty="0">
              <a:latin typeface="Noto Sans"/>
              <a:cs typeface="Noto Sans"/>
            </a:endParaRPr>
          </a:p>
          <a:p>
            <a:pPr marL="1700530" algn="ctr">
              <a:lnSpc>
                <a:spcPct val="100000"/>
              </a:lnSpc>
            </a:pPr>
            <a:r>
              <a:rPr sz="1800" b="1" spc="-30" dirty="0">
                <a:solidFill>
                  <a:srgbClr val="041F4E"/>
                </a:solidFill>
                <a:latin typeface="Noto Sans"/>
                <a:cs typeface="Noto Sans"/>
              </a:rPr>
              <a:t>Ugh, </a:t>
            </a:r>
            <a:r>
              <a:rPr sz="1800" b="1" spc="-105" dirty="0">
                <a:solidFill>
                  <a:srgbClr val="041F4E"/>
                </a:solidFill>
                <a:latin typeface="Noto Sans"/>
                <a:cs typeface="Noto Sans"/>
              </a:rPr>
              <a:t>I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knew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it!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The one about a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lawyer</a:t>
            </a:r>
            <a:r>
              <a:rPr sz="1800" b="1" spc="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who</a:t>
            </a:r>
            <a:endParaRPr sz="1800" dirty="0">
              <a:latin typeface="Noto Sans"/>
              <a:cs typeface="Noto Sans"/>
            </a:endParaRPr>
          </a:p>
          <a:p>
            <a:pPr marL="2099945" algn="ctr">
              <a:lnSpc>
                <a:spcPct val="100000"/>
              </a:lnSpc>
            </a:pP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falls in love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with a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tattoo</a:t>
            </a:r>
            <a:r>
              <a:rPr sz="1800" b="1" spc="-3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artist…</a:t>
            </a:r>
            <a:endParaRPr sz="18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350" dirty="0">
              <a:latin typeface="Noto Sans"/>
              <a:cs typeface="Noto Sans"/>
            </a:endParaRPr>
          </a:p>
          <a:p>
            <a:pPr marL="1700530" algn="ctr">
              <a:lnSpc>
                <a:spcPct val="100000"/>
              </a:lnSpc>
            </a:pP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Come on! </a:t>
            </a:r>
            <a:r>
              <a:rPr sz="1800" b="1" spc="-30" dirty="0">
                <a:solidFill>
                  <a:srgbClr val="041F4E"/>
                </a:solidFill>
                <a:latin typeface="Noto Sans"/>
                <a:cs typeface="Noto Sans"/>
              </a:rPr>
              <a:t>It’s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the most </a:t>
            </a:r>
            <a:r>
              <a:rPr sz="1800" b="1" dirty="0">
                <a:solidFill>
                  <a:srgbClr val="041F4E"/>
                </a:solidFill>
                <a:latin typeface="Noto Sans"/>
                <a:cs typeface="Noto Sans"/>
              </a:rPr>
              <a:t>popular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film on</a:t>
            </a:r>
            <a:r>
              <a:rPr sz="1800" b="1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lang="en-MY" b="1" spc="-5" dirty="0">
                <a:solidFill>
                  <a:srgbClr val="041F4E"/>
                </a:solidFill>
                <a:latin typeface="Noto Sans"/>
                <a:cs typeface="Noto Sans"/>
              </a:rPr>
              <a:t>Netflix</a:t>
            </a:r>
            <a:endParaRPr sz="1800" dirty="0">
              <a:latin typeface="Noto Sans"/>
              <a:cs typeface="Noto Sans"/>
            </a:endParaRPr>
          </a:p>
          <a:p>
            <a:pPr marL="2101850" algn="ctr">
              <a:lnSpc>
                <a:spcPct val="100000"/>
              </a:lnSpc>
              <a:spcBef>
                <a:spcPts val="5"/>
              </a:spcBef>
            </a:pPr>
            <a:r>
              <a:rPr sz="1800" b="1" spc="-30" dirty="0">
                <a:solidFill>
                  <a:srgbClr val="041F4E"/>
                </a:solidFill>
                <a:latin typeface="Noto Sans"/>
                <a:cs typeface="Noto Sans"/>
              </a:rPr>
              <a:t>right</a:t>
            </a:r>
            <a:r>
              <a:rPr sz="1800" b="1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800" b="1" spc="-5" dirty="0">
                <a:solidFill>
                  <a:srgbClr val="041F4E"/>
                </a:solidFill>
                <a:latin typeface="Noto Sans"/>
                <a:cs typeface="Noto Sans"/>
              </a:rPr>
              <a:t>now.</a:t>
            </a:r>
            <a:endParaRPr sz="1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3943" y="1828545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1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3333" y="2660650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2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3333" y="3493134"/>
            <a:ext cx="127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3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3333" y="4325239"/>
            <a:ext cx="1276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4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3333" y="5157597"/>
            <a:ext cx="1276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5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87678" y="169545"/>
            <a:ext cx="2998521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Fill </a:t>
            </a:r>
            <a:r>
              <a:rPr sz="2400" spc="-5" dirty="0"/>
              <a:t>in the</a:t>
            </a:r>
            <a:r>
              <a:rPr sz="2400" spc="-75" dirty="0"/>
              <a:t> </a:t>
            </a:r>
            <a:r>
              <a:rPr sz="2400" spc="-45" dirty="0"/>
              <a:t>gaps</a:t>
            </a:r>
            <a:endParaRPr sz="2400" dirty="0"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886764" y="611886"/>
            <a:ext cx="355282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Complete the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sentences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with </a:t>
            </a:r>
            <a:r>
              <a:rPr sz="1400" i="1" spc="-5" dirty="0">
                <a:solidFill>
                  <a:srgbClr val="041F4E"/>
                </a:solidFill>
                <a:latin typeface="Noto Sans"/>
                <a:cs typeface="Noto Sans"/>
              </a:rPr>
              <a:t>a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/</a:t>
            </a:r>
            <a:r>
              <a:rPr sz="1400" i="1" spc="-5" dirty="0">
                <a:solidFill>
                  <a:srgbClr val="041F4E"/>
                </a:solidFill>
                <a:latin typeface="Noto Sans"/>
                <a:cs typeface="Noto Sans"/>
              </a:rPr>
              <a:t>an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or</a:t>
            </a:r>
            <a:r>
              <a:rPr sz="1400" spc="-8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i="1" spc="-5" dirty="0">
                <a:solidFill>
                  <a:srgbClr val="041F4E"/>
                </a:solidFill>
                <a:latin typeface="Noto Sans"/>
                <a:cs typeface="Noto Sans"/>
              </a:rPr>
              <a:t>the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99160" y="1604772"/>
            <a:ext cx="7993380" cy="72263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137795" rIns="0" bIns="0" rtlCol="0">
            <a:spAutoFit/>
          </a:bodyPr>
          <a:lstStyle/>
          <a:p>
            <a:pPr marL="196215">
              <a:lnSpc>
                <a:spcPct val="100000"/>
              </a:lnSpc>
              <a:spcBef>
                <a:spcPts val="1085"/>
              </a:spcBef>
              <a:tabLst>
                <a:tab pos="2186305" algn="l"/>
                <a:tab pos="6015355" algn="l"/>
              </a:tabLst>
            </a:pPr>
            <a:r>
              <a:rPr sz="1400" spc="-85" dirty="0">
                <a:solidFill>
                  <a:srgbClr val="041F4E"/>
                </a:solidFill>
                <a:latin typeface="Noto Sans"/>
                <a:cs typeface="Noto Sans"/>
              </a:rPr>
              <a:t>I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wanted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new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sweater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for</a:t>
            </a:r>
            <a:r>
              <a:rPr sz="1400" spc="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Christmas</a:t>
            </a:r>
            <a:r>
              <a:rPr sz="1400" spc="-3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but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one </a:t>
            </a:r>
            <a:r>
              <a:rPr sz="1400" spc="-85" dirty="0">
                <a:solidFill>
                  <a:srgbClr val="041F4E"/>
                </a:solidFill>
                <a:latin typeface="Noto Sans"/>
                <a:cs typeface="Noto Sans"/>
              </a:rPr>
              <a:t>I </a:t>
            </a:r>
            <a:r>
              <a:rPr sz="1400" spc="-35" dirty="0">
                <a:solidFill>
                  <a:srgbClr val="041F4E"/>
                </a:solidFill>
                <a:latin typeface="Noto Sans"/>
                <a:cs typeface="Noto Sans"/>
              </a:rPr>
              <a:t>got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isn’t</a:t>
            </a:r>
            <a:r>
              <a:rPr sz="1400" spc="6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very</a:t>
            </a:r>
            <a:endParaRPr sz="1400">
              <a:latin typeface="Noto Sans"/>
              <a:cs typeface="Noto Sans"/>
            </a:endParaRPr>
          </a:p>
          <a:p>
            <a:pPr marL="196215">
              <a:lnSpc>
                <a:spcPct val="100000"/>
              </a:lnSpc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nice.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899160" y="2426207"/>
            <a:ext cx="7993380" cy="722630"/>
            <a:chOff x="899160" y="2426207"/>
            <a:chExt cx="7993380" cy="722630"/>
          </a:xfrm>
        </p:grpSpPr>
        <p:sp>
          <p:nvSpPr>
            <p:cNvPr id="11" name="object 11"/>
            <p:cNvSpPr/>
            <p:nvPr/>
          </p:nvSpPr>
          <p:spPr>
            <a:xfrm>
              <a:off x="899160" y="2426207"/>
              <a:ext cx="7993380" cy="722630"/>
            </a:xfrm>
            <a:custGeom>
              <a:avLst/>
              <a:gdLst/>
              <a:ahLst/>
              <a:cxnLst/>
              <a:rect l="l" t="t" r="r" b="b"/>
              <a:pathLst>
                <a:path w="7993380" h="722630">
                  <a:moveTo>
                    <a:pt x="7993380" y="0"/>
                  </a:moveTo>
                  <a:lnTo>
                    <a:pt x="0" y="0"/>
                  </a:lnTo>
                  <a:lnTo>
                    <a:pt x="0" y="722376"/>
                  </a:lnTo>
                  <a:lnTo>
                    <a:pt x="7993380" y="722376"/>
                  </a:lnTo>
                  <a:lnTo>
                    <a:pt x="7993380" y="0"/>
                  </a:lnTo>
                  <a:close/>
                </a:path>
              </a:pathLst>
            </a:custGeom>
            <a:solidFill>
              <a:srgbClr val="FF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5756" y="2764061"/>
              <a:ext cx="1188085" cy="0"/>
            </a:xfrm>
            <a:custGeom>
              <a:avLst/>
              <a:gdLst/>
              <a:ahLst/>
              <a:cxnLst/>
              <a:rect l="l" t="t" r="r" b="b"/>
              <a:pathLst>
                <a:path w="1188085">
                  <a:moveTo>
                    <a:pt x="0" y="0"/>
                  </a:moveTo>
                  <a:lnTo>
                    <a:pt x="1188076" y="0"/>
                  </a:lnTo>
                </a:path>
              </a:pathLst>
            </a:custGeom>
            <a:ln w="11406">
              <a:solidFill>
                <a:srgbClr val="031E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899160" y="2426207"/>
            <a:ext cx="7993380" cy="722630"/>
          </a:xfrm>
          <a:prstGeom prst="rect">
            <a:avLst/>
          </a:prstGeom>
        </p:spPr>
        <p:txBody>
          <a:bodyPr vert="horz" wrap="square" lIns="0" tIns="137795" rIns="0" bIns="0" rtlCol="0">
            <a:spAutoFit/>
          </a:bodyPr>
          <a:lstStyle/>
          <a:p>
            <a:pPr marL="1431290">
              <a:lnSpc>
                <a:spcPct val="100000"/>
              </a:lnSpc>
              <a:spcBef>
                <a:spcPts val="1085"/>
              </a:spcBef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barber shop on my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street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is closed because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barber is on holiday. </a:t>
            </a:r>
            <a:r>
              <a:rPr sz="1400" spc="-45" dirty="0">
                <a:solidFill>
                  <a:srgbClr val="041F4E"/>
                </a:solidFill>
                <a:latin typeface="Noto Sans"/>
                <a:cs typeface="Noto Sans"/>
              </a:rPr>
              <a:t>Is</a:t>
            </a:r>
            <a:r>
              <a:rPr sz="1400" spc="-17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there</a:t>
            </a:r>
            <a:endParaRPr sz="1400">
              <a:latin typeface="Noto Sans"/>
              <a:cs typeface="Noto Sans"/>
            </a:endParaRPr>
          </a:p>
          <a:p>
            <a:pPr marL="196215">
              <a:lnSpc>
                <a:spcPct val="100000"/>
              </a:lnSpc>
              <a:spcBef>
                <a:spcPts val="5"/>
              </a:spcBef>
              <a:tabLst>
                <a:tab pos="1427480" algn="l"/>
              </a:tabLst>
            </a:pPr>
            <a:r>
              <a:rPr sz="1400" u="sng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barber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near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you </a:t>
            </a:r>
            <a:r>
              <a:rPr sz="1400" spc="-85" dirty="0">
                <a:solidFill>
                  <a:srgbClr val="041F4E"/>
                </a:solidFill>
                <a:latin typeface="Noto Sans"/>
                <a:cs typeface="Noto Sans"/>
              </a:rPr>
              <a:t>I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could </a:t>
            </a:r>
            <a:r>
              <a:rPr sz="1400" spc="-50" dirty="0">
                <a:solidFill>
                  <a:srgbClr val="041F4E"/>
                </a:solidFill>
                <a:latin typeface="Noto Sans"/>
                <a:cs typeface="Noto Sans"/>
              </a:rPr>
              <a:t>go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to</a:t>
            </a:r>
            <a:r>
              <a:rPr sz="1400" spc="8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instead?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99160" y="3249167"/>
            <a:ext cx="7993380" cy="72136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137160" rIns="0" bIns="0" rtlCol="0">
            <a:spAutoFit/>
          </a:bodyPr>
          <a:lstStyle/>
          <a:p>
            <a:pPr marL="196215">
              <a:lnSpc>
                <a:spcPct val="100000"/>
              </a:lnSpc>
              <a:spcBef>
                <a:spcPts val="1080"/>
              </a:spcBef>
              <a:tabLst>
                <a:tab pos="3417570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My cousin is</a:t>
            </a:r>
            <a:r>
              <a:rPr sz="1400" spc="-4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working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as</a:t>
            </a:r>
            <a:r>
              <a:rPr sz="1400" u="sng" spc="-10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teacher now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and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he loves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it!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says</a:t>
            </a:r>
            <a:r>
              <a:rPr sz="1400" spc="-9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it’s</a:t>
            </a:r>
            <a:endParaRPr sz="1400">
              <a:latin typeface="Noto Sans"/>
              <a:cs typeface="Noto Sans"/>
            </a:endParaRPr>
          </a:p>
          <a:p>
            <a:pPr marL="196215">
              <a:lnSpc>
                <a:spcPct val="100000"/>
              </a:lnSpc>
              <a:tabLst>
                <a:tab pos="1427480" algn="l"/>
              </a:tabLst>
            </a:pPr>
            <a:r>
              <a:rPr sz="1400" u="sng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best job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ever.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99160" y="4070603"/>
            <a:ext cx="7993380" cy="721360"/>
          </a:xfrm>
          <a:prstGeom prst="rect">
            <a:avLst/>
          </a:prstGeom>
          <a:solidFill>
            <a:srgbClr val="FFE7E7"/>
          </a:solidFill>
        </p:spPr>
        <p:txBody>
          <a:bodyPr vert="horz" wrap="square" lIns="0" tIns="137795" rIns="0" bIns="0" rtlCol="0">
            <a:spAutoFit/>
          </a:bodyPr>
          <a:lstStyle/>
          <a:p>
            <a:pPr marL="196215">
              <a:lnSpc>
                <a:spcPct val="100000"/>
              </a:lnSpc>
              <a:spcBef>
                <a:spcPts val="1085"/>
              </a:spcBef>
              <a:tabLst>
                <a:tab pos="1986280" algn="l"/>
                <a:tab pos="7789545" algn="l"/>
              </a:tabLst>
            </a:pPr>
            <a:r>
              <a:rPr sz="1400" spc="-85" dirty="0">
                <a:solidFill>
                  <a:srgbClr val="041F4E"/>
                </a:solidFill>
                <a:latin typeface="Noto Sans"/>
                <a:cs typeface="Noto Sans"/>
              </a:rPr>
              <a:t>I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need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tool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to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remove this 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plug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from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kitchen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wall.</a:t>
            </a:r>
            <a:r>
              <a:rPr sz="1400" spc="-7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Where’s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u="sng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Times New Roman"/>
                <a:cs typeface="Times New Roman"/>
              </a:rPr>
              <a:t> 	</a:t>
            </a:r>
            <a:endParaRPr sz="1400">
              <a:latin typeface="Times New Roman"/>
              <a:cs typeface="Times New Roman"/>
            </a:endParaRPr>
          </a:p>
          <a:p>
            <a:pPr marL="196215">
              <a:lnSpc>
                <a:spcPct val="100000"/>
              </a:lnSpc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one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with 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red handle?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99160" y="4892040"/>
            <a:ext cx="7993380" cy="722630"/>
          </a:xfrm>
          <a:prstGeom prst="rect">
            <a:avLst/>
          </a:prstGeom>
          <a:solidFill>
            <a:srgbClr val="FFF3E3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650">
              <a:latin typeface="Times New Roman"/>
              <a:cs typeface="Times New Roman"/>
            </a:endParaRPr>
          </a:p>
          <a:p>
            <a:pPr marL="196215">
              <a:lnSpc>
                <a:spcPct val="100000"/>
              </a:lnSpc>
              <a:tabLst>
                <a:tab pos="2447290" algn="l"/>
                <a:tab pos="5215255" algn="l"/>
              </a:tabLst>
            </a:pP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She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wanted</a:t>
            </a:r>
            <a:r>
              <a:rPr sz="1400" u="sng" spc="-10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diamond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30" dirty="0">
                <a:solidFill>
                  <a:srgbClr val="041F4E"/>
                </a:solidFill>
                <a:latin typeface="Noto Sans"/>
                <a:cs typeface="Noto Sans"/>
              </a:rPr>
              <a:t>ring,</a:t>
            </a:r>
            <a:r>
              <a:rPr sz="1400" spc="-2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but</a:t>
            </a:r>
            <a:r>
              <a:rPr sz="1400" u="sng" spc="-5" dirty="0">
                <a:solidFill>
                  <a:srgbClr val="041F4E"/>
                </a:solidFill>
                <a:uFill>
                  <a:solidFill>
                    <a:srgbClr val="031E4D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30" dirty="0">
                <a:solidFill>
                  <a:srgbClr val="041F4E"/>
                </a:solidFill>
                <a:latin typeface="Noto Sans"/>
                <a:cs typeface="Noto Sans"/>
              </a:rPr>
              <a:t>ring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he 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bought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her had a</a:t>
            </a:r>
            <a:r>
              <a:rPr sz="1400" spc="-2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ruby.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00294" y="3536441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00294" y="3937253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00294" y="4338065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00294" y="4737353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00294" y="5138165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00294" y="5538978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00294" y="3137154"/>
            <a:ext cx="3199765" cy="0"/>
          </a:xfrm>
          <a:custGeom>
            <a:avLst/>
            <a:gdLst/>
            <a:ahLst/>
            <a:cxnLst/>
            <a:rect l="l" t="t" r="r" b="b"/>
            <a:pathLst>
              <a:path w="3199765">
                <a:moveTo>
                  <a:pt x="0" y="0"/>
                </a:moveTo>
                <a:lnTo>
                  <a:pt x="3199764" y="0"/>
                </a:lnTo>
              </a:path>
            </a:pathLst>
          </a:custGeom>
          <a:ln w="19050">
            <a:solidFill>
              <a:srgbClr val="F6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85850" y="662177"/>
            <a:ext cx="7804150" cy="17549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Read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these quotes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from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text and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answer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the questions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blue</a:t>
            </a:r>
            <a:r>
              <a:rPr sz="1400" spc="1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box.</a:t>
            </a:r>
            <a:endParaRPr sz="14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 dirty="0">
              <a:latin typeface="Noto Sans"/>
              <a:cs typeface="Noto Sans"/>
            </a:endParaRPr>
          </a:p>
          <a:p>
            <a:pPr marL="215900" algn="ctr">
              <a:lnSpc>
                <a:spcPct val="100000"/>
              </a:lnSpc>
            </a:pP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Not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a 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romcom,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please! 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Romcoms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are 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the</a:t>
            </a:r>
            <a:r>
              <a:rPr sz="1700" b="1" spc="-8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worst.</a:t>
            </a:r>
            <a:endParaRPr sz="1700" dirty="0">
              <a:latin typeface="Noto Sans"/>
              <a:cs typeface="Noto Sans"/>
            </a:endParaRPr>
          </a:p>
          <a:p>
            <a:pPr marL="226695" algn="ctr">
              <a:lnSpc>
                <a:spcPts val="1939"/>
              </a:lnSpc>
            </a:pP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People will watch </a:t>
            </a:r>
            <a:r>
              <a:rPr sz="1700" b="1" spc="-15" dirty="0">
                <a:solidFill>
                  <a:srgbClr val="041F4E"/>
                </a:solidFill>
                <a:latin typeface="Noto Sans"/>
                <a:cs typeface="Noto Sans"/>
              </a:rPr>
              <a:t>anything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as </a:t>
            </a:r>
            <a:r>
              <a:rPr sz="1700" b="1" spc="-35" dirty="0">
                <a:solidFill>
                  <a:srgbClr val="041F4E"/>
                </a:solidFill>
                <a:latin typeface="Noto Sans"/>
                <a:cs typeface="Noto Sans"/>
              </a:rPr>
              <a:t>long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as 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there’s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some action and a</a:t>
            </a:r>
            <a:r>
              <a:rPr sz="1700" b="1" spc="-14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happy</a:t>
            </a:r>
            <a:endParaRPr sz="1700" dirty="0">
              <a:latin typeface="Noto Sans"/>
              <a:cs typeface="Noto Sans"/>
            </a:endParaRPr>
          </a:p>
          <a:p>
            <a:pPr marL="217170" algn="ctr">
              <a:lnSpc>
                <a:spcPts val="1939"/>
              </a:lnSpc>
            </a:pPr>
            <a:r>
              <a:rPr sz="1700" b="1" spc="-20" dirty="0">
                <a:solidFill>
                  <a:srgbClr val="041F4E"/>
                </a:solidFill>
                <a:latin typeface="Noto Sans"/>
                <a:cs typeface="Noto Sans"/>
              </a:rPr>
              <a:t>ending.</a:t>
            </a:r>
            <a:endParaRPr sz="17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00" dirty="0">
              <a:latin typeface="Noto Sans"/>
              <a:cs typeface="Noto Sans"/>
            </a:endParaRPr>
          </a:p>
          <a:p>
            <a:pPr marL="217170" algn="ctr">
              <a:lnSpc>
                <a:spcPct val="100000"/>
              </a:lnSpc>
              <a:spcBef>
                <a:spcPts val="5"/>
              </a:spcBef>
            </a:pPr>
            <a:r>
              <a:rPr sz="1700" b="1" spc="-25" dirty="0">
                <a:solidFill>
                  <a:srgbClr val="041F4E"/>
                </a:solidFill>
                <a:latin typeface="Noto Sans"/>
                <a:cs typeface="Noto Sans"/>
              </a:rPr>
              <a:t>It’s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set 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New </a:t>
            </a:r>
            <a:r>
              <a:rPr sz="1700" b="1" spc="-5" dirty="0">
                <a:solidFill>
                  <a:srgbClr val="041F4E"/>
                </a:solidFill>
                <a:latin typeface="Noto Sans"/>
                <a:cs typeface="Noto Sans"/>
              </a:rPr>
              <a:t>York in </a:t>
            </a:r>
            <a:r>
              <a:rPr sz="1700" b="1" dirty="0">
                <a:solidFill>
                  <a:srgbClr val="041F4E"/>
                </a:solidFill>
                <a:latin typeface="Noto Sans"/>
                <a:cs typeface="Noto Sans"/>
              </a:rPr>
              <a:t>the</a:t>
            </a:r>
            <a:r>
              <a:rPr sz="1700" b="1" spc="-9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700" b="1" spc="-15" dirty="0">
                <a:solidFill>
                  <a:srgbClr val="041F4E"/>
                </a:solidFill>
                <a:latin typeface="Noto Sans"/>
                <a:cs typeface="Noto Sans"/>
              </a:rPr>
              <a:t>eighties.</a:t>
            </a:r>
            <a:endParaRPr sz="1700" dirty="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887678" y="169545"/>
            <a:ext cx="1931721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No</a:t>
            </a:r>
            <a:r>
              <a:rPr sz="2400" spc="-70" dirty="0"/>
              <a:t> </a:t>
            </a:r>
            <a:r>
              <a:rPr sz="2400" spc="-5" dirty="0"/>
              <a:t>article</a:t>
            </a:r>
            <a:endParaRPr sz="2400" dirty="0"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899160" y="3011423"/>
            <a:ext cx="4121150" cy="2494915"/>
          </a:xfrm>
          <a:prstGeom prst="rect">
            <a:avLst/>
          </a:prstGeom>
          <a:solidFill>
            <a:srgbClr val="D6E3FB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150">
              <a:latin typeface="Times New Roman"/>
              <a:cs typeface="Times New Roman"/>
            </a:endParaRPr>
          </a:p>
          <a:p>
            <a:pPr marL="466725" marR="381000" indent="-287020">
              <a:lnSpc>
                <a:spcPct val="100000"/>
              </a:lnSpc>
              <a:buClr>
                <a:srgbClr val="FFFFFF"/>
              </a:buClr>
              <a:buSzPct val="150000"/>
              <a:buFont typeface="Arial"/>
              <a:buChar char="●"/>
              <a:tabLst>
                <a:tab pos="467359" algn="l"/>
              </a:tabLst>
            </a:pP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We use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no article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to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refer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to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people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or  </a:t>
            </a:r>
            <a:r>
              <a:rPr sz="1400" b="1" spc="-20" dirty="0">
                <a:solidFill>
                  <a:srgbClr val="041F4E"/>
                </a:solidFill>
                <a:latin typeface="Noto Sans"/>
                <a:cs typeface="Noto Sans"/>
              </a:rPr>
              <a:t>things </a:t>
            </a:r>
            <a:r>
              <a:rPr sz="1400" b="1" spc="-5" dirty="0">
                <a:solidFill>
                  <a:srgbClr val="041F4E"/>
                </a:solidFill>
                <a:latin typeface="Noto Sans"/>
                <a:cs typeface="Noto Sans"/>
              </a:rPr>
              <a:t>in </a:t>
            </a:r>
            <a:r>
              <a:rPr sz="1400" b="1" spc="-10" dirty="0">
                <a:solidFill>
                  <a:srgbClr val="041F4E"/>
                </a:solidFill>
                <a:latin typeface="Noto Sans"/>
                <a:cs typeface="Noto Sans"/>
              </a:rPr>
              <a:t>general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.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Can you find </a:t>
            </a:r>
            <a:r>
              <a:rPr sz="1400" spc="-15" dirty="0">
                <a:solidFill>
                  <a:srgbClr val="041F4E"/>
                </a:solidFill>
                <a:latin typeface="Noto Sans"/>
                <a:cs typeface="Noto Sans"/>
              </a:rPr>
              <a:t>two 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examples in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sentences</a:t>
            </a:r>
            <a:r>
              <a:rPr sz="1400" spc="-90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above?</a:t>
            </a:r>
            <a:endParaRPr sz="1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FFFFFF"/>
              </a:buClr>
              <a:buFont typeface="Arial"/>
              <a:buChar char="●"/>
            </a:pPr>
            <a:endParaRPr sz="1300">
              <a:latin typeface="Noto Sans"/>
              <a:cs typeface="Noto Sans"/>
            </a:endParaRPr>
          </a:p>
          <a:p>
            <a:pPr marL="466725" marR="389255" indent="-287020">
              <a:lnSpc>
                <a:spcPct val="100000"/>
              </a:lnSpc>
              <a:buClr>
                <a:srgbClr val="FFFFFF"/>
              </a:buClr>
              <a:buSzPct val="150000"/>
              <a:buFont typeface="Arial"/>
              <a:buChar char="●"/>
              <a:tabLst>
                <a:tab pos="467359" algn="l"/>
              </a:tabLst>
            </a:pP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We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use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no article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before </a:t>
            </a:r>
            <a:r>
              <a:rPr sz="1400" b="1" dirty="0">
                <a:solidFill>
                  <a:srgbClr val="041F4E"/>
                </a:solidFill>
                <a:latin typeface="Noto Sans"/>
                <a:cs typeface="Noto Sans"/>
              </a:rPr>
              <a:t>most place  names</a:t>
            </a:r>
            <a:r>
              <a:rPr sz="1400" dirty="0">
                <a:solidFill>
                  <a:srgbClr val="041F4E"/>
                </a:solidFill>
                <a:latin typeface="Noto Sans"/>
                <a:cs typeface="Noto Sans"/>
              </a:rPr>
              <a:t>.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Can you find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an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example in</a:t>
            </a:r>
            <a:r>
              <a:rPr sz="1400" spc="-13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041F4E"/>
                </a:solidFill>
                <a:latin typeface="Noto Sans"/>
                <a:cs typeface="Noto Sans"/>
              </a:rPr>
              <a:t>the 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sentences</a:t>
            </a:r>
            <a:r>
              <a:rPr sz="1400" spc="-45" dirty="0">
                <a:solidFill>
                  <a:srgbClr val="041F4E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041F4E"/>
                </a:solidFill>
                <a:latin typeface="Noto Sans"/>
                <a:cs typeface="Noto Sans"/>
              </a:rPr>
              <a:t>above?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</TotalTime>
  <Words>1642</Words>
  <Application>Microsoft Office PowerPoint</Application>
  <PresentationFormat>On-screen Show (4:3)</PresentationFormat>
  <Paragraphs>272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Gill Sans MT</vt:lpstr>
      <vt:lpstr>Noto Sans</vt:lpstr>
      <vt:lpstr>Times New Roman</vt:lpstr>
      <vt:lpstr>Gallery</vt:lpstr>
      <vt:lpstr>Using articles</vt:lpstr>
      <vt:lpstr>Learning outcomes</vt:lpstr>
      <vt:lpstr>Warm-up</vt:lpstr>
      <vt:lpstr>Reading</vt:lpstr>
      <vt:lpstr>Come on! It’s the most  popular film on NETFLIX  right now.</vt:lpstr>
      <vt:lpstr>Articles: a/an or the?</vt:lpstr>
      <vt:lpstr>Further uses of the indefinite and definite article.</vt:lpstr>
      <vt:lpstr>Fill in the gaps</vt:lpstr>
      <vt:lpstr>No article</vt:lpstr>
      <vt:lpstr>Place names: definite article or no article?</vt:lpstr>
      <vt:lpstr>Match</vt:lpstr>
      <vt:lpstr>Discuss</vt:lpstr>
      <vt:lpstr>Mystery film</vt:lpstr>
      <vt:lpstr>Let’s reflect!</vt:lpstr>
      <vt:lpstr>Choose the correct option 15</vt:lpstr>
      <vt:lpstr>Complete the sentences</vt:lpstr>
      <vt:lpstr>Talk about a bad TV series  19</vt:lpstr>
      <vt:lpstr>Yesterday was… 20</vt:lpstr>
      <vt:lpstr>Discuss</vt:lpstr>
      <vt:lpstr>Discuss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Grammar: Using articles</dc:title>
  <dc:subject>In this lesson, you will learn the use of the articles in the English language.</dc:subject>
  <dc:creator>Lingoda GmbH</dc:creator>
  <cp:keywords>article, use, a, an, the, no article, recommend, TV, series, film</cp:keywords>
  <cp:lastModifiedBy>Anthony Moorhouse</cp:lastModifiedBy>
  <cp:revision>6</cp:revision>
  <dcterms:created xsi:type="dcterms:W3CDTF">2021-07-08T04:56:00Z</dcterms:created>
  <dcterms:modified xsi:type="dcterms:W3CDTF">2023-03-13T19:08:55Z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2021-05-03T00:00:00Z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2021-07-08T00:00:00Z</vt:filetime>
  </property>
</Properties>
</file>